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36"/>
  </p:notesMasterIdLst>
  <p:sldIdLst>
    <p:sldId id="256" r:id="rId2"/>
    <p:sldId id="276" r:id="rId3"/>
    <p:sldId id="277" r:id="rId4"/>
    <p:sldId id="282" r:id="rId5"/>
    <p:sldId id="296" r:id="rId6"/>
    <p:sldId id="297" r:id="rId7"/>
    <p:sldId id="298" r:id="rId8"/>
    <p:sldId id="283" r:id="rId9"/>
    <p:sldId id="279" r:id="rId10"/>
    <p:sldId id="280" r:id="rId11"/>
    <p:sldId id="275" r:id="rId12"/>
    <p:sldId id="294" r:id="rId13"/>
    <p:sldId id="287" r:id="rId14"/>
    <p:sldId id="288" r:id="rId15"/>
    <p:sldId id="295" r:id="rId16"/>
    <p:sldId id="290" r:id="rId17"/>
    <p:sldId id="291" r:id="rId18"/>
    <p:sldId id="299" r:id="rId19"/>
    <p:sldId id="292" r:id="rId20"/>
    <p:sldId id="300" r:id="rId21"/>
    <p:sldId id="293" r:id="rId22"/>
    <p:sldId id="284" r:id="rId23"/>
    <p:sldId id="258" r:id="rId24"/>
    <p:sldId id="301" r:id="rId25"/>
    <p:sldId id="307" r:id="rId26"/>
    <p:sldId id="305" r:id="rId27"/>
    <p:sldId id="306" r:id="rId28"/>
    <p:sldId id="262" r:id="rId29"/>
    <p:sldId id="264" r:id="rId30"/>
    <p:sldId id="265" r:id="rId31"/>
    <p:sldId id="267" r:id="rId32"/>
    <p:sldId id="268" r:id="rId33"/>
    <p:sldId id="269" r:id="rId34"/>
    <p:sldId id="308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1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4D1B"/>
    <a:srgbClr val="008000"/>
    <a:srgbClr val="996633"/>
    <a:srgbClr val="0033CC"/>
    <a:srgbClr val="DA2ADE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53664" autoAdjust="0"/>
  </p:normalViewPr>
  <p:slideViewPr>
    <p:cSldViewPr snapToGrid="0" showGuides="1">
      <p:cViewPr varScale="1">
        <p:scale>
          <a:sx n="75" d="100"/>
          <a:sy n="75" d="100"/>
        </p:scale>
        <p:origin x="2532" y="66"/>
      </p:cViewPr>
      <p:guideLst>
        <p:guide orient="horz" pos="12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770909-2C76-4DF9-BB76-4EE283593418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43B46-72FF-4656-838A-691B9EB329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48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ing-projects/spring-framework/wiki/What%27s-New-in-Spring-Framework-5.x#whats-new-in-version-52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챕터에서는 </a:t>
            </a:r>
            <a:r>
              <a:rPr lang="en-US" altLang="ko-KR" dirty="0"/>
              <a:t>Reactor </a:t>
            </a:r>
            <a:r>
              <a:rPr lang="ko-KR" altLang="en-US" dirty="0"/>
              <a:t>기반으로 만들었던 </a:t>
            </a:r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어플리케이션을 </a:t>
            </a:r>
            <a:r>
              <a:rPr lang="en-US" altLang="ko-KR" dirty="0"/>
              <a:t>Kotlin Coroutine </a:t>
            </a:r>
            <a:r>
              <a:rPr lang="ko-KR" altLang="en-US" dirty="0"/>
              <a:t>기반으로 다시 구현해 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666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RxJava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간의 </a:t>
            </a:r>
            <a:r>
              <a:rPr lang="ko-KR" altLang="en-US" dirty="0" err="1"/>
              <a:t>러닝커브를</a:t>
            </a:r>
            <a:r>
              <a:rPr lang="ko-KR" altLang="en-US" dirty="0"/>
              <a:t> 비교한 그래프인데요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RxJava</a:t>
            </a:r>
            <a:r>
              <a:rPr lang="en-US" altLang="ko-KR" dirty="0"/>
              <a:t> </a:t>
            </a:r>
            <a:r>
              <a:rPr lang="ko-KR" altLang="en-US" dirty="0"/>
              <a:t>와 </a:t>
            </a:r>
            <a:r>
              <a:rPr lang="en-US" altLang="ko-KR" dirty="0"/>
              <a:t>Reactor </a:t>
            </a:r>
            <a:r>
              <a:rPr lang="ko-KR" altLang="en-US" dirty="0"/>
              <a:t>가 거의 비슷하기 때문에</a:t>
            </a:r>
            <a:r>
              <a:rPr lang="en-US" altLang="ko-KR" dirty="0"/>
              <a:t>, </a:t>
            </a:r>
            <a:r>
              <a:rPr lang="ko-KR" altLang="en-US" dirty="0"/>
              <a:t>이 그래프를 </a:t>
            </a:r>
            <a:r>
              <a:rPr lang="en-US" altLang="ko-KR" dirty="0"/>
              <a:t>Reactor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간 </a:t>
            </a:r>
            <a:r>
              <a:rPr lang="ko-KR" altLang="en-US" dirty="0" err="1"/>
              <a:t>러닝커브를</a:t>
            </a:r>
            <a:r>
              <a:rPr lang="ko-KR" altLang="en-US" dirty="0"/>
              <a:t> 비교한 거라고 보아도 무방합니다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 보면</a:t>
            </a:r>
            <a:r>
              <a:rPr lang="en-US" altLang="ko-KR" dirty="0"/>
              <a:t>, </a:t>
            </a:r>
            <a:r>
              <a:rPr lang="ko-KR" altLang="en-US" dirty="0"/>
              <a:t>가운데 </a:t>
            </a:r>
            <a:r>
              <a:rPr lang="en-US" altLang="ko-KR" dirty="0"/>
              <a:t>combination </a:t>
            </a:r>
            <a:r>
              <a:rPr lang="ko-KR" altLang="en-US" dirty="0"/>
              <a:t>영역이 바로 비즈니스 로직을 구현하기 위한 제어로직들을 배워야 하는 영역인데요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부분에서의 </a:t>
            </a:r>
            <a:r>
              <a:rPr lang="ko-KR" altLang="en-US" dirty="0" err="1"/>
              <a:t>러닝커브가</a:t>
            </a:r>
            <a:r>
              <a:rPr lang="ko-KR" altLang="en-US" dirty="0"/>
              <a:t> 너무나 현격합니다</a:t>
            </a:r>
            <a:r>
              <a:rPr lang="en-US" altLang="ko-KR" dirty="0"/>
              <a:t>. </a:t>
            </a:r>
            <a:r>
              <a:rPr lang="ko-KR" altLang="en-US" dirty="0"/>
              <a:t>실습을 통해 여러분도 차이점을 느끼셨을 겁니다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나중가면 난이도가 </a:t>
            </a:r>
            <a:r>
              <a:rPr lang="ko-KR" altLang="en-US" dirty="0" err="1"/>
              <a:t>비슷해진다</a:t>
            </a:r>
            <a:r>
              <a:rPr lang="ko-KR" altLang="en-US" dirty="0"/>
              <a:t> 해도</a:t>
            </a:r>
            <a:r>
              <a:rPr lang="en-US" altLang="ko-KR" dirty="0"/>
              <a:t>, </a:t>
            </a:r>
            <a:r>
              <a:rPr lang="ko-KR" altLang="en-US" dirty="0"/>
              <a:t>저라면 당장 현업에 적용하기 쉬운 </a:t>
            </a:r>
            <a:r>
              <a:rPr lang="en-US" altLang="ko-KR" dirty="0"/>
              <a:t>coroutine </a:t>
            </a:r>
            <a:r>
              <a:rPr lang="ko-KR" altLang="en-US" dirty="0"/>
              <a:t>을 선택할 것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게다가 </a:t>
            </a:r>
            <a:r>
              <a:rPr lang="en-US" altLang="ko-KR" dirty="0"/>
              <a:t>Spring </a:t>
            </a:r>
            <a:r>
              <a:rPr lang="ko-KR" altLang="en-US" dirty="0"/>
              <a:t>도 </a:t>
            </a:r>
            <a:r>
              <a:rPr lang="en-US" altLang="ko-KR" dirty="0"/>
              <a:t>2019.11.04, 5.2 </a:t>
            </a:r>
            <a:r>
              <a:rPr lang="ko-KR" altLang="en-US" dirty="0"/>
              <a:t>버전부터 </a:t>
            </a:r>
            <a:r>
              <a:rPr lang="en-US" altLang="ko-KR" dirty="0"/>
              <a:t>coroutine </a:t>
            </a:r>
            <a:r>
              <a:rPr lang="ko-KR" altLang="en-US" dirty="0"/>
              <a:t>을 본격적으로 지원하기 시작했습니다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en-US" altLang="ko-KR" dirty="0">
                <a:effectLst/>
                <a:hlinkClick r:id="rId3"/>
              </a:rPr>
              <a:t>https://github.com/spring-projects/spring-framework/wiki/What's-New-in-Spring-Framework-5.x#whats-new-in-version-52</a:t>
            </a:r>
            <a:r>
              <a:rPr lang="en-US" altLang="ko-KR" dirty="0">
                <a:effectLst/>
              </a:rPr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89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</a:t>
            </a:r>
            <a:r>
              <a:rPr lang="en-US" altLang="ko-KR" dirty="0"/>
              <a:t>Coroutine </a:t>
            </a:r>
            <a:r>
              <a:rPr lang="ko-KR" altLang="en-US" dirty="0"/>
              <a:t>을 </a:t>
            </a:r>
            <a:r>
              <a:rPr lang="ko-KR" altLang="en-US" dirty="0" err="1"/>
              <a:t>소개드리겠습니다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4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코루틴은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필요에 따라 함수를 </a:t>
            </a:r>
            <a:r>
              <a:rPr lang="ko-KR" altLang="en-US" b="1" u="sng" dirty="0"/>
              <a:t>일시 정지</a:t>
            </a:r>
            <a:r>
              <a:rPr lang="ko-KR" altLang="en-US" dirty="0"/>
              <a:t>하고 </a:t>
            </a:r>
            <a:r>
              <a:rPr lang="ko-KR" altLang="en-US" b="1" u="sng" dirty="0"/>
              <a:t>재개</a:t>
            </a:r>
            <a:r>
              <a:rPr lang="ko-KR" altLang="en-US" dirty="0"/>
              <a:t>할 수 있는 구성요소라고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핵심 키워드는 바로 </a:t>
            </a:r>
            <a:r>
              <a:rPr lang="en-US" altLang="ko-KR" dirty="0" err="1"/>
              <a:t>suspendable</a:t>
            </a:r>
            <a:r>
              <a:rPr lang="en-US" altLang="ko-KR" dirty="0"/>
              <a:t> </a:t>
            </a:r>
            <a:r>
              <a:rPr lang="ko-KR" altLang="en-US" dirty="0"/>
              <a:t>이고요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비선점형 멀티 </a:t>
            </a:r>
            <a:r>
              <a:rPr lang="ko-KR" altLang="en-US" dirty="0" err="1"/>
              <a:t>테스킹</a:t>
            </a:r>
            <a:r>
              <a:rPr lang="en-US" altLang="ko-KR" dirty="0"/>
              <a:t>… </a:t>
            </a:r>
            <a:r>
              <a:rPr lang="ko-KR" altLang="en-US" dirty="0"/>
              <a:t>저희가 아는 </a:t>
            </a:r>
            <a:r>
              <a:rPr lang="en-US" altLang="ko-KR" dirty="0"/>
              <a:t>Async non-block </a:t>
            </a:r>
            <a:r>
              <a:rPr lang="ko-KR" altLang="en-US" dirty="0"/>
              <a:t>방식이에요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1958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 err="1"/>
              <a:t>멜빈</a:t>
            </a:r>
            <a:r>
              <a:rPr lang="ko-KR" altLang="en-US" dirty="0"/>
              <a:t> </a:t>
            </a:r>
            <a:r>
              <a:rPr lang="ko-KR" altLang="en-US" dirty="0" err="1"/>
              <a:t>콘웨이에</a:t>
            </a:r>
            <a:r>
              <a:rPr lang="ko-KR" altLang="en-US" dirty="0"/>
              <a:t> 의해 명명되었다고 하는데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en-US" altLang="ko-KR" dirty="0"/>
              <a:t>Coroutine </a:t>
            </a:r>
            <a:r>
              <a:rPr lang="ko-KR" altLang="en-US" dirty="0"/>
              <a:t>이 </a:t>
            </a:r>
            <a:r>
              <a:rPr lang="en-US" altLang="ko-KR" dirty="0" err="1"/>
              <a:t>kotlin</a:t>
            </a:r>
            <a:r>
              <a:rPr lang="en-US" altLang="ko-KR" dirty="0"/>
              <a:t> </a:t>
            </a:r>
            <a:r>
              <a:rPr lang="ko-KR" altLang="en-US" dirty="0"/>
              <a:t>에서 만든 게 아니고</a:t>
            </a:r>
            <a:r>
              <a:rPr lang="en-US" altLang="ko-KR" dirty="0"/>
              <a:t>, </a:t>
            </a:r>
            <a:r>
              <a:rPr lang="ko-KR" altLang="en-US" dirty="0"/>
              <a:t>역사가 나름 오래 된 개념이네요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35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은 </a:t>
            </a:r>
            <a:r>
              <a:rPr lang="en-US" altLang="ko-KR" b="1" u="sng" dirty="0"/>
              <a:t>Java </a:t>
            </a:r>
            <a:r>
              <a:rPr lang="ko-KR" altLang="en-US" b="1" u="sng" dirty="0"/>
              <a:t>만</a:t>
            </a:r>
            <a:r>
              <a:rPr lang="en-US" altLang="ko-KR" b="1" u="sng" dirty="0"/>
              <a:t> </a:t>
            </a:r>
            <a:r>
              <a:rPr lang="ko-KR" altLang="en-US" b="1" u="sng" dirty="0"/>
              <a:t>빼고</a:t>
            </a:r>
            <a:r>
              <a:rPr lang="en-US" altLang="ko-KR" dirty="0"/>
              <a:t>, </a:t>
            </a:r>
            <a:r>
              <a:rPr lang="ko-KR" altLang="en-US" dirty="0"/>
              <a:t>정말로 다양한 언어에서 지원 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&lt;&lt;</a:t>
            </a:r>
            <a:r>
              <a:rPr lang="ko-KR" altLang="en-US" dirty="0"/>
              <a:t>설명</a:t>
            </a:r>
            <a:r>
              <a:rPr lang="en-US" altLang="ko-KR" dirty="0"/>
              <a:t>&gt;&gt;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726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Coroutine</a:t>
            </a:r>
            <a:r>
              <a:rPr lang="ko-KR" altLang="en-US" dirty="0"/>
              <a:t>의 중요한 키워드는 함수를 </a:t>
            </a:r>
            <a:r>
              <a:rPr lang="ko-KR" altLang="en-US" b="1" u="sng" dirty="0"/>
              <a:t>일시 정지</a:t>
            </a:r>
            <a:r>
              <a:rPr lang="ko-KR" altLang="en-US" dirty="0"/>
              <a:t>하고 </a:t>
            </a:r>
            <a:r>
              <a:rPr lang="ko-KR" altLang="en-US" b="1" u="sng" dirty="0"/>
              <a:t>재개</a:t>
            </a:r>
            <a:r>
              <a:rPr lang="ko-KR" altLang="en-US" dirty="0"/>
              <a:t>할 수 있다는 건데요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지금부터 </a:t>
            </a:r>
            <a:r>
              <a:rPr lang="en-US" altLang="ko-KR" dirty="0"/>
              <a:t>Coroutine </a:t>
            </a:r>
            <a:r>
              <a:rPr lang="ko-KR" altLang="en-US" dirty="0"/>
              <a:t>함수가 어떤 식으로 일시 정지하고 재개되는지</a:t>
            </a:r>
            <a:r>
              <a:rPr lang="en-US" altLang="ko-KR" dirty="0"/>
              <a:t>, CPS </a:t>
            </a:r>
            <a:r>
              <a:rPr lang="ko-KR" altLang="en-US" dirty="0"/>
              <a:t>패턴을 통해 동작 메커니즘을 말씀드리겠습니다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CPS, Continuation Passing Style </a:t>
            </a:r>
            <a:r>
              <a:rPr lang="ko-KR" altLang="en-US" dirty="0"/>
              <a:t>이란</a:t>
            </a:r>
            <a:r>
              <a:rPr lang="en-US" altLang="ko-KR" dirty="0"/>
              <a:t>, </a:t>
            </a:r>
            <a:r>
              <a:rPr lang="ko-KR" altLang="en-US" dirty="0"/>
              <a:t>함수의 인자를 </a:t>
            </a:r>
            <a:r>
              <a:rPr lang="en-US" altLang="ko-KR" dirty="0"/>
              <a:t>continuation </a:t>
            </a:r>
            <a:r>
              <a:rPr lang="ko-KR" altLang="en-US" dirty="0"/>
              <a:t>이란 함수로 전달하는 패턴입니다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395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예제로 </a:t>
            </a:r>
            <a:r>
              <a:rPr lang="ko-KR" altLang="en-US" dirty="0" err="1"/>
              <a:t>설명드려</a:t>
            </a:r>
            <a:r>
              <a:rPr lang="ko-KR" altLang="en-US" dirty="0"/>
              <a:t> 보겠습니다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&lt;&lt;</a:t>
            </a:r>
            <a:r>
              <a:rPr lang="ko-KR" altLang="en-US" dirty="0"/>
              <a:t>설명</a:t>
            </a:r>
            <a:r>
              <a:rPr lang="en-US" altLang="ko-KR" dirty="0"/>
              <a:t>&gt;&gt;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184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</a:t>
            </a:r>
            <a:r>
              <a:rPr lang="en-US" altLang="ko-KR" dirty="0" err="1"/>
              <a:t>doA</a:t>
            </a:r>
            <a:r>
              <a:rPr lang="en-US" altLang="ko-KR" dirty="0"/>
              <a:t> </a:t>
            </a:r>
            <a:r>
              <a:rPr lang="ko-KR" altLang="en-US" dirty="0"/>
              <a:t>함수를 컴파일하면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en-US" altLang="ko-KR" dirty="0"/>
              <a:t>Kotlin </a:t>
            </a:r>
            <a:r>
              <a:rPr lang="ko-KR" altLang="en-US" dirty="0"/>
              <a:t>컴파일러는 함수를 이렇게 변형시킵니다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continuation </a:t>
            </a:r>
            <a:r>
              <a:rPr lang="ko-KR" altLang="en-US" dirty="0"/>
              <a:t>이라는 파라미터를</a:t>
            </a:r>
            <a:r>
              <a:rPr lang="en-US" altLang="ko-KR" dirty="0"/>
              <a:t>,</a:t>
            </a:r>
            <a:r>
              <a:rPr lang="ko-KR" altLang="en-US" dirty="0"/>
              <a:t> 마지막 파라미터로 주입되는 형태로 함수를 변형시켜요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124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en-US" altLang="ko-KR" dirty="0"/>
              <a:t>delay </a:t>
            </a:r>
            <a:r>
              <a:rPr lang="ko-KR" altLang="en-US" dirty="0"/>
              <a:t>함수는 또 다른 </a:t>
            </a:r>
            <a:r>
              <a:rPr lang="en-US" altLang="ko-KR" dirty="0"/>
              <a:t>suspend </a:t>
            </a:r>
            <a:r>
              <a:rPr lang="ko-KR" altLang="en-US" dirty="0"/>
              <a:t>함수이고요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delay </a:t>
            </a:r>
            <a:r>
              <a:rPr lang="ko-KR" altLang="en-US" dirty="0"/>
              <a:t>함수를 중심으로 실행영역을 위 아래로 나누고요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이걸 제어하기 위해 </a:t>
            </a:r>
            <a:r>
              <a:rPr lang="ko-KR" altLang="en-US" dirty="0" err="1"/>
              <a:t>태깅을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136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마지막으로 </a:t>
            </a:r>
            <a:r>
              <a:rPr lang="en-US" altLang="ko-KR" dirty="0"/>
              <a:t>continuation </a:t>
            </a:r>
            <a:r>
              <a:rPr lang="ko-KR" altLang="en-US" dirty="0"/>
              <a:t>이 파라미터로 주입되고요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함수의 실행은 </a:t>
            </a:r>
            <a:r>
              <a:rPr lang="en-US" altLang="ko-KR" dirty="0"/>
              <a:t>coroutine dispatcher </a:t>
            </a:r>
            <a:r>
              <a:rPr lang="ko-KR" altLang="en-US" dirty="0"/>
              <a:t>가 주관합니다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198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CPS </a:t>
            </a:r>
            <a:r>
              <a:rPr lang="ko-KR" altLang="en-US" dirty="0"/>
              <a:t>스타일로 변형된 함수의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 err="1"/>
              <a:t>코드에요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보기 쉽게 작성해 봤는데요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&lt;&lt;</a:t>
            </a:r>
            <a:r>
              <a:rPr lang="ko-KR" altLang="en-US" dirty="0"/>
              <a:t>실행 과정 설명</a:t>
            </a:r>
            <a:r>
              <a:rPr lang="en-US" altLang="ko-KR" dirty="0"/>
              <a:t>&gt;&gt;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3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Spring Reactor </a:t>
            </a:r>
            <a:r>
              <a:rPr lang="ko-KR" altLang="en-US" dirty="0"/>
              <a:t>홈페이지에 있는 내용을 그대로 가져와 봤는데요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&lt;&lt;</a:t>
            </a:r>
            <a:r>
              <a:rPr lang="ko-KR" altLang="en-US" dirty="0"/>
              <a:t>설명</a:t>
            </a:r>
            <a:r>
              <a:rPr lang="en-US" altLang="ko-KR" dirty="0"/>
              <a:t>&gt;&gt;</a:t>
            </a:r>
          </a:p>
          <a:p>
            <a:endParaRPr lang="en-US" altLang="ko-KR" dirty="0"/>
          </a:p>
          <a:p>
            <a:r>
              <a:rPr lang="ko-KR" altLang="en-US" dirty="0"/>
              <a:t>여기서 주목할 점은</a:t>
            </a:r>
            <a:r>
              <a:rPr lang="en-US" altLang="ko-KR" dirty="0"/>
              <a:t>, </a:t>
            </a:r>
            <a:r>
              <a:rPr lang="ko-KR" altLang="en-US" dirty="0"/>
              <a:t>글 어디에도 쉽다는 이야기가 없습니다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19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컴파일 된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봤던 </a:t>
            </a: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ko-KR" altLang="en-US" dirty="0"/>
              <a:t>코드와 거의 유사하죠 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596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내용 </a:t>
            </a:r>
            <a:r>
              <a:rPr lang="ko-KR" altLang="en-US" dirty="0" err="1"/>
              <a:t>정리드리겠습니다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Kotlin coroutine </a:t>
            </a:r>
            <a:r>
              <a:rPr lang="ko-KR" altLang="en-US" dirty="0"/>
              <a:t>의 </a:t>
            </a:r>
            <a:r>
              <a:rPr lang="en-US" altLang="ko-KR" dirty="0"/>
              <a:t>suspend </a:t>
            </a:r>
            <a:r>
              <a:rPr lang="ko-KR" altLang="en-US" dirty="0"/>
              <a:t>함수는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r>
              <a:rPr lang="ko-KR" altLang="en-US" dirty="0" err="1"/>
              <a:t>코틀린</a:t>
            </a:r>
            <a:r>
              <a:rPr lang="ko-KR" altLang="en-US" dirty="0"/>
              <a:t> 컴파일러에 의해 </a:t>
            </a:r>
            <a:r>
              <a:rPr lang="en-US" altLang="ko-KR" dirty="0"/>
              <a:t>CPS </a:t>
            </a:r>
            <a:r>
              <a:rPr lang="ko-KR" altLang="en-US" dirty="0"/>
              <a:t>패턴으로 변환됩니다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ko-KR" altLang="en-US" dirty="0" err="1"/>
              <a:t>코루틴</a:t>
            </a:r>
            <a:r>
              <a:rPr lang="ko-KR" altLang="en-US" dirty="0"/>
              <a:t> </a:t>
            </a:r>
            <a:r>
              <a:rPr lang="ko-KR" altLang="en-US" dirty="0" err="1"/>
              <a:t>디스패처에</a:t>
            </a:r>
            <a:r>
              <a:rPr lang="ko-KR" altLang="en-US" dirty="0"/>
              <a:t> 의해 적절한 워크 쓰레드에 배치되어 실행 또는 재개됩니다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thread</a:t>
            </a:r>
            <a:r>
              <a:rPr lang="ko-KR" altLang="en-US" dirty="0"/>
              <a:t>는 실행되다가 </a:t>
            </a:r>
            <a:r>
              <a:rPr lang="en-US" altLang="ko-KR" dirty="0"/>
              <a:t>time slice </a:t>
            </a:r>
            <a:r>
              <a:rPr lang="ko-KR" altLang="en-US" dirty="0"/>
              <a:t>가 끝나면 제어권을 다른 </a:t>
            </a:r>
            <a:r>
              <a:rPr lang="en-US" altLang="ko-KR" dirty="0"/>
              <a:t>thread</a:t>
            </a:r>
            <a:r>
              <a:rPr lang="ko-KR" altLang="en-US" dirty="0"/>
              <a:t>에게 양도해야 하는 반면</a:t>
            </a:r>
            <a:r>
              <a:rPr lang="en-US" altLang="ko-KR" dirty="0"/>
              <a:t>, </a:t>
            </a:r>
            <a:r>
              <a:rPr lang="ko-KR" altLang="en-US" dirty="0" err="1"/>
              <a:t>코루틴은</a:t>
            </a:r>
            <a:r>
              <a:rPr lang="ko-KR" altLang="en-US" dirty="0"/>
              <a:t> 중단점을 만날 때까지 제어권이 양도되지 않고 계속 비선점형으로 실행됩니다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</a:t>
            </a:r>
            <a:r>
              <a:rPr lang="en-US" altLang="ko-KR" dirty="0"/>
              <a:t>context</a:t>
            </a:r>
            <a:r>
              <a:rPr lang="ko-KR" altLang="en-US" dirty="0"/>
              <a:t>는 </a:t>
            </a:r>
            <a:r>
              <a:rPr lang="en-US" altLang="ko-KR" dirty="0"/>
              <a:t>continuation </a:t>
            </a:r>
            <a:r>
              <a:rPr lang="ko-KR" altLang="en-US" dirty="0"/>
              <a:t>이라는 파라미터 형태로 전달되기 때문에</a:t>
            </a:r>
            <a:r>
              <a:rPr lang="en-US" altLang="ko-KR" dirty="0"/>
              <a:t>, thread context switching </a:t>
            </a:r>
            <a:r>
              <a:rPr lang="ko-KR" altLang="en-US" dirty="0"/>
              <a:t>은 발생하지 않습니다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46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</a:t>
            </a:r>
            <a:r>
              <a:rPr lang="en-US" altLang="ko-KR" dirty="0"/>
              <a:t>coroutine </a:t>
            </a:r>
            <a:r>
              <a:rPr lang="ko-KR" altLang="en-US" dirty="0"/>
              <a:t>기반으로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어플리케이션을 구현해 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1094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Spring </a:t>
            </a:r>
            <a:r>
              <a:rPr lang="ko-KR" altLang="en-US" dirty="0"/>
              <a:t>은 </a:t>
            </a:r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월부터 </a:t>
            </a:r>
            <a:r>
              <a:rPr lang="en-US" altLang="ko-KR" dirty="0"/>
              <a:t>coroutine </a:t>
            </a:r>
            <a:r>
              <a:rPr lang="ko-KR" altLang="en-US" dirty="0"/>
              <a:t>을 </a:t>
            </a:r>
            <a:r>
              <a:rPr lang="en-US" altLang="ko-KR" dirty="0" err="1"/>
              <a:t>webflux</a:t>
            </a:r>
            <a:r>
              <a:rPr lang="en-US" altLang="ko-KR" dirty="0"/>
              <a:t> </a:t>
            </a:r>
            <a:r>
              <a:rPr lang="ko-KR" altLang="en-US" dirty="0"/>
              <a:t>에서 지원하기 시작했습니다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483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기반의 </a:t>
            </a:r>
            <a:r>
              <a:rPr lang="en-US" altLang="ko-KR" dirty="0"/>
              <a:t>flow </a:t>
            </a:r>
            <a:r>
              <a:rPr lang="ko-KR" altLang="en-US" dirty="0" err="1"/>
              <a:t>어딘가에서</a:t>
            </a:r>
            <a:r>
              <a:rPr lang="ko-KR" altLang="en-US" dirty="0"/>
              <a:t> </a:t>
            </a:r>
            <a:r>
              <a:rPr lang="en-US" altLang="ko-KR" dirty="0"/>
              <a:t>coroutine </a:t>
            </a:r>
            <a:r>
              <a:rPr lang="ko-KR" altLang="en-US" dirty="0"/>
              <a:t>함수를 </a:t>
            </a:r>
            <a:r>
              <a:rPr lang="ko-KR" altLang="en-US" dirty="0" err="1"/>
              <a:t>바꿔치기</a:t>
            </a:r>
            <a:r>
              <a:rPr lang="ko-KR" altLang="en-US" dirty="0"/>
              <a:t> 하는 방식인데요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&lt;&lt; </a:t>
            </a:r>
            <a:r>
              <a:rPr lang="ko-KR" altLang="en-US" dirty="0"/>
              <a:t>설명 </a:t>
            </a:r>
            <a:r>
              <a:rPr lang="en-US" altLang="ko-KR" dirty="0"/>
              <a:t>&gt;&gt;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070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167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563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23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 내용은</a:t>
            </a:r>
            <a:r>
              <a:rPr lang="en-US" altLang="ko-KR" dirty="0"/>
              <a:t>, </a:t>
            </a:r>
            <a:r>
              <a:rPr lang="ko-KR" altLang="en-US" dirty="0"/>
              <a:t>이제 익숙하시죠 </a:t>
            </a:r>
            <a:r>
              <a:rPr lang="en-US" altLang="ko-KR" dirty="0"/>
              <a:t>? ^-^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714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환경 </a:t>
            </a:r>
            <a:r>
              <a:rPr lang="ko-KR" altLang="en-US" dirty="0" err="1"/>
              <a:t>셋업해</a:t>
            </a:r>
            <a:r>
              <a:rPr lang="ko-KR" altLang="en-US" dirty="0"/>
              <a:t> 보겠습니다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460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챕터에서 구현했던 테스트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chain </a:t>
            </a:r>
            <a:r>
              <a:rPr lang="ko-KR" altLang="en-US" dirty="0"/>
              <a:t>은 바로 이전 </a:t>
            </a:r>
            <a:r>
              <a:rPr lang="en-US" altLang="ko-KR" dirty="0"/>
              <a:t>chain</a:t>
            </a:r>
            <a:r>
              <a:rPr lang="ko-KR" altLang="en-US" dirty="0"/>
              <a:t>의 결과만 알 수 있기 때문에</a:t>
            </a:r>
            <a:r>
              <a:rPr lang="en-US" altLang="ko-KR" dirty="0"/>
              <a:t>, </a:t>
            </a:r>
            <a:r>
              <a:rPr lang="ko-KR" altLang="en-US" dirty="0"/>
              <a:t>모양이 깔끔하게 떨어지질 않고 장풍 코드가 나왔었죠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6680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</a:t>
            </a:r>
            <a:r>
              <a:rPr lang="en-US" altLang="ko-KR" dirty="0" err="1"/>
              <a:t>webflux</a:t>
            </a:r>
            <a:r>
              <a:rPr lang="en-US" altLang="ko-KR" dirty="0"/>
              <a:t> coroutine API </a:t>
            </a:r>
            <a:r>
              <a:rPr lang="ko-KR" altLang="en-US" dirty="0"/>
              <a:t>서버 본격적으로 구현해 보겠습니다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002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Hello world</a:t>
            </a:r>
            <a:r>
              <a:rPr lang="ko-KR" altLang="en-US" dirty="0"/>
              <a:t>를 </a:t>
            </a:r>
            <a:r>
              <a:rPr lang="en-US" altLang="ko-KR" dirty="0"/>
              <a:t>coroutine API</a:t>
            </a:r>
            <a:r>
              <a:rPr lang="ko-KR" altLang="en-US" dirty="0"/>
              <a:t>로 구현해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6706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다음으로 </a:t>
            </a:r>
            <a:r>
              <a:rPr lang="en-US" altLang="ko-KR" dirty="0"/>
              <a:t>CRUD </a:t>
            </a:r>
            <a:r>
              <a:rPr lang="ko-KR" altLang="en-US" dirty="0"/>
              <a:t>서비스를 구현해 보겠습니다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934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통합 테스트 실행을 위해 오류를 수정해 보겠습니다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0481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 내용은 기존과 동일합니다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316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이걸 억지로 </a:t>
            </a:r>
            <a:r>
              <a:rPr lang="en-US" altLang="ko-KR" dirty="0"/>
              <a:t>chaining </a:t>
            </a:r>
            <a:r>
              <a:rPr lang="ko-KR" altLang="en-US" dirty="0"/>
              <a:t>형태로 만들고자</a:t>
            </a:r>
            <a:r>
              <a:rPr lang="en-US" altLang="ko-KR" dirty="0"/>
              <a:t>, </a:t>
            </a:r>
            <a:r>
              <a:rPr lang="ko-KR" altLang="en-US" dirty="0"/>
              <a:t>파라미터들을 묶어서 끌고 다녀 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코드는 오히려 더 </a:t>
            </a:r>
            <a:r>
              <a:rPr lang="ko-KR" altLang="en-US" dirty="0" err="1"/>
              <a:t>복잡해져</a:t>
            </a:r>
            <a:r>
              <a:rPr lang="ko-KR" altLang="en-US" dirty="0"/>
              <a:t> 버렸죠 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789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다른 예시를 </a:t>
            </a:r>
            <a:r>
              <a:rPr lang="ko-KR" altLang="en-US" dirty="0" err="1"/>
              <a:t>들어볼께요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하나은행하고 카카오뱅크에서 잠자고 있는 예금을 가져오는 함수를 만들어 봤습니다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</a:t>
            </a:r>
            <a:r>
              <a:rPr lang="ko-KR" altLang="en-US" dirty="0"/>
              <a:t>함수로 </a:t>
            </a:r>
            <a:r>
              <a:rPr lang="ko-KR" altLang="en-US" dirty="0" err="1"/>
              <a:t>바꿔볼께요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getBalance</a:t>
            </a:r>
            <a:r>
              <a:rPr lang="en-US" altLang="ko-KR" dirty="0"/>
              <a:t> </a:t>
            </a:r>
            <a:r>
              <a:rPr lang="ko-KR" altLang="en-US" dirty="0"/>
              <a:t>함수는 </a:t>
            </a:r>
            <a:r>
              <a:rPr lang="en-US" altLang="ko-KR" dirty="0"/>
              <a:t>Mono </a:t>
            </a:r>
            <a:r>
              <a:rPr lang="ko-KR" altLang="en-US" dirty="0"/>
              <a:t>함수로 바꾸고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하나은행과 카카오뱅크 잔액조회는 </a:t>
            </a:r>
            <a:r>
              <a:rPr lang="en-US" altLang="ko-KR" dirty="0"/>
              <a:t>zip </a:t>
            </a:r>
            <a:r>
              <a:rPr lang="ko-KR" altLang="en-US" dirty="0"/>
              <a:t>으로 묶어서</a:t>
            </a:r>
            <a:r>
              <a:rPr lang="en-US" altLang="ko-KR" dirty="0"/>
              <a:t>, </a:t>
            </a:r>
            <a:r>
              <a:rPr lang="ko-KR" altLang="en-US" dirty="0"/>
              <a:t>두 결과를 모두 가져오면</a:t>
            </a:r>
            <a:r>
              <a:rPr lang="en-US" altLang="ko-KR" dirty="0"/>
              <a:t>,</a:t>
            </a:r>
            <a:r>
              <a:rPr lang="ko-KR" altLang="en-US" dirty="0"/>
              <a:t> 그 때 잔액을 합쳐주면 </a:t>
            </a:r>
            <a:r>
              <a:rPr lang="ko-KR" altLang="en-US" dirty="0" err="1"/>
              <a:t>될꺼에요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이렇게 만들면 문제가 발생합니다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343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그런데</a:t>
            </a:r>
            <a:r>
              <a:rPr lang="en-US" altLang="ko-KR" dirty="0"/>
              <a:t>… Reactor </a:t>
            </a:r>
            <a:r>
              <a:rPr lang="ko-KR" altLang="en-US" dirty="0"/>
              <a:t>의 </a:t>
            </a:r>
            <a:r>
              <a:rPr lang="ko-KR" altLang="en-US" dirty="0" err="1"/>
              <a:t>체이닝은</a:t>
            </a:r>
            <a:r>
              <a:rPr lang="ko-KR" altLang="en-US" dirty="0"/>
              <a:t> 이전 결과가 </a:t>
            </a:r>
            <a:r>
              <a:rPr lang="en-US" altLang="ko-KR" dirty="0"/>
              <a:t>null </a:t>
            </a:r>
            <a:r>
              <a:rPr lang="ko-KR" altLang="en-US" dirty="0"/>
              <a:t>이면 전파를 중단합니다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여기서는 하나은행의 조회결과가 </a:t>
            </a:r>
            <a:r>
              <a:rPr lang="en-US" altLang="ko-KR" dirty="0"/>
              <a:t>null </a:t>
            </a:r>
            <a:r>
              <a:rPr lang="ko-KR" altLang="en-US" dirty="0"/>
              <a:t>일 경우</a:t>
            </a:r>
            <a:r>
              <a:rPr lang="en-US" altLang="ko-KR" dirty="0"/>
              <a:t>, </a:t>
            </a:r>
            <a:r>
              <a:rPr lang="ko-KR" altLang="en-US" dirty="0"/>
              <a:t>카카오뱅크 잔액이 있어도 조회를 </a:t>
            </a:r>
            <a:r>
              <a:rPr lang="ko-KR" altLang="en-US" dirty="0" err="1"/>
              <a:t>안합니다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때문에</a:t>
            </a:r>
            <a:r>
              <a:rPr lang="en-US" altLang="ko-KR" dirty="0"/>
              <a:t>, </a:t>
            </a:r>
            <a:r>
              <a:rPr lang="ko-KR" altLang="en-US" dirty="0"/>
              <a:t>이와 같이 </a:t>
            </a:r>
            <a:r>
              <a:rPr lang="en-US" altLang="ko-KR" dirty="0"/>
              <a:t>empty safe </a:t>
            </a:r>
            <a:r>
              <a:rPr lang="ko-KR" altLang="en-US" dirty="0"/>
              <a:t>한 로직을 추가해야 정상 동작합니다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로직에서 비즈니스 로직은 여기 뿐입니다</a:t>
            </a:r>
            <a:r>
              <a:rPr lang="en-US" altLang="ko-KR" dirty="0"/>
              <a:t>. &lt;&lt;</a:t>
            </a:r>
            <a:r>
              <a:rPr lang="ko-KR" altLang="en-US" dirty="0" err="1"/>
              <a:t>마킹해본다</a:t>
            </a:r>
            <a:r>
              <a:rPr lang="en-US" altLang="ko-KR" dirty="0"/>
              <a:t>&gt;&gt;</a:t>
            </a:r>
          </a:p>
          <a:p>
            <a:endParaRPr lang="en-US" altLang="ko-KR" dirty="0"/>
          </a:p>
          <a:p>
            <a:r>
              <a:rPr lang="en-US" altLang="ko-KR" dirty="0"/>
              <a:t>Reactor</a:t>
            </a:r>
            <a:r>
              <a:rPr lang="ko-KR" altLang="en-US" dirty="0"/>
              <a:t>는 이와 같이</a:t>
            </a:r>
            <a:r>
              <a:rPr lang="en-US" altLang="ko-KR" dirty="0"/>
              <a:t>, </a:t>
            </a:r>
            <a:r>
              <a:rPr lang="ko-KR" altLang="en-US" dirty="0"/>
              <a:t>비즈니스와 </a:t>
            </a:r>
            <a:r>
              <a:rPr lang="ko-KR" altLang="en-US" dirty="0" err="1"/>
              <a:t>관련없는</a:t>
            </a:r>
            <a:r>
              <a:rPr lang="ko-KR" altLang="en-US" dirty="0"/>
              <a:t> 로직들이 너무 많이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외에도</a:t>
            </a:r>
            <a:r>
              <a:rPr lang="en-US" altLang="ko-KR" dirty="0"/>
              <a:t>, Reactor </a:t>
            </a:r>
            <a:r>
              <a:rPr lang="ko-KR" altLang="en-US" dirty="0"/>
              <a:t>는 </a:t>
            </a:r>
            <a:r>
              <a:rPr lang="en-US" altLang="ko-KR" dirty="0"/>
              <a:t>sync world </a:t>
            </a:r>
            <a:r>
              <a:rPr lang="ko-KR" altLang="en-US" dirty="0"/>
              <a:t>와의 통합이나</a:t>
            </a:r>
            <a:r>
              <a:rPr lang="en-US" altLang="ko-KR" dirty="0"/>
              <a:t>, </a:t>
            </a:r>
            <a:r>
              <a:rPr lang="ko-KR" altLang="en-US" dirty="0"/>
              <a:t>무한루프 제어 등이 까다롭기 때문에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세상에 나온 지 이제 </a:t>
            </a:r>
            <a:r>
              <a:rPr lang="en-US" altLang="ko-KR" dirty="0"/>
              <a:t>10</a:t>
            </a:r>
            <a:r>
              <a:rPr lang="ko-KR" altLang="en-US" dirty="0"/>
              <a:t>년이 되갑니다만</a:t>
            </a:r>
            <a:r>
              <a:rPr lang="en-US" altLang="ko-KR" dirty="0"/>
              <a:t>, </a:t>
            </a:r>
            <a:r>
              <a:rPr lang="ko-KR" altLang="en-US" dirty="0"/>
              <a:t>아직도 쓰는 사람이 적습니다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그럼 대안이 있느냐 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네 있습니다</a:t>
            </a:r>
            <a:r>
              <a:rPr lang="en-US" altLang="ko-KR" dirty="0"/>
              <a:t>. </a:t>
            </a:r>
            <a:r>
              <a:rPr lang="ko-KR" altLang="en-US" dirty="0"/>
              <a:t>바로 이번 챕터의 주제인 </a:t>
            </a:r>
            <a:r>
              <a:rPr lang="en-US" altLang="ko-KR" dirty="0"/>
              <a:t>coroutine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577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Reactor</a:t>
            </a:r>
            <a:r>
              <a:rPr lang="ko-KR" altLang="en-US" dirty="0"/>
              <a:t>와 동일하게 </a:t>
            </a:r>
            <a:r>
              <a:rPr lang="en-US" altLang="ko-KR" dirty="0"/>
              <a:t>Async Non blocking </a:t>
            </a:r>
            <a:r>
              <a:rPr lang="ko-KR" altLang="en-US" dirty="0"/>
              <a:t>모드로 작동하는 </a:t>
            </a:r>
            <a:r>
              <a:rPr lang="en-US" altLang="ko-KR" dirty="0"/>
              <a:t>coroutine </a:t>
            </a:r>
            <a:r>
              <a:rPr lang="ko-KR" altLang="en-US" dirty="0"/>
              <a:t>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blocking</a:t>
            </a:r>
            <a:r>
              <a:rPr lang="ko-KR" altLang="en-US" dirty="0"/>
              <a:t> 코드와 차이가 거의 없습니다</a:t>
            </a:r>
            <a:r>
              <a:rPr lang="en-US" altLang="ko-KR" dirty="0"/>
              <a:t>. </a:t>
            </a:r>
            <a:r>
              <a:rPr lang="ko-KR" altLang="en-US" dirty="0"/>
              <a:t>함수 앞에 </a:t>
            </a:r>
            <a:r>
              <a:rPr lang="en-US" altLang="ko-KR" dirty="0"/>
              <a:t>suspend </a:t>
            </a:r>
            <a:r>
              <a:rPr lang="ko-KR" altLang="en-US" dirty="0"/>
              <a:t>키워드 </a:t>
            </a:r>
            <a:r>
              <a:rPr lang="ko-KR" altLang="en-US" dirty="0" err="1"/>
              <a:t>붙어있는게</a:t>
            </a:r>
            <a:r>
              <a:rPr lang="ko-KR" altLang="en-US" dirty="0"/>
              <a:t> </a:t>
            </a:r>
            <a:r>
              <a:rPr lang="ko-KR" altLang="en-US" dirty="0" err="1"/>
              <a:t>전부거든요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정말 간결하죠 </a:t>
            </a:r>
            <a:r>
              <a:rPr lang="en-US" altLang="ko-KR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73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챕터 </a:t>
            </a:r>
            <a:r>
              <a:rPr lang="en-US" altLang="ko-KR" dirty="0"/>
              <a:t>1</a:t>
            </a:r>
            <a:r>
              <a:rPr lang="ko-KR" altLang="en-US" dirty="0"/>
              <a:t>에서 만들어봤던 </a:t>
            </a:r>
            <a:r>
              <a:rPr lang="en-US" altLang="ko-KR" dirty="0"/>
              <a:t>coffee </a:t>
            </a:r>
            <a:r>
              <a:rPr lang="ko-KR" altLang="en-US" dirty="0"/>
              <a:t>만들기를 </a:t>
            </a:r>
            <a:r>
              <a:rPr lang="en-US" altLang="ko-KR" dirty="0"/>
              <a:t>Coroutine </a:t>
            </a:r>
            <a:r>
              <a:rPr lang="ko-KR" altLang="en-US" dirty="0"/>
              <a:t>으로 다시 한 번 만들어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775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가 그럼 </a:t>
            </a:r>
            <a:r>
              <a:rPr lang="ko-KR" altLang="en-US" dirty="0" err="1"/>
              <a:t>쓰레기냐</a:t>
            </a:r>
            <a:r>
              <a:rPr lang="ko-KR" altLang="en-US" dirty="0"/>
              <a:t> 하면 </a:t>
            </a:r>
            <a:r>
              <a:rPr lang="en-US" altLang="ko-KR" dirty="0"/>
              <a:t>? </a:t>
            </a:r>
            <a:r>
              <a:rPr lang="ko-KR" altLang="en-US" dirty="0"/>
              <a:t>그건 아닙니다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은 서로 지향하는 바가 다를 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Reactor </a:t>
            </a:r>
            <a:r>
              <a:rPr lang="ko-KR" altLang="en-US" dirty="0"/>
              <a:t>는 </a:t>
            </a:r>
            <a:r>
              <a:rPr lang="ko-KR" altLang="en-US" dirty="0" err="1"/>
              <a:t>논블로킹</a:t>
            </a:r>
            <a:r>
              <a:rPr lang="ko-KR" altLang="en-US" dirty="0"/>
              <a:t> 뿐만 아니라 </a:t>
            </a:r>
            <a:r>
              <a:rPr lang="en-US" altLang="ko-KR" dirty="0"/>
              <a:t>pub/sub</a:t>
            </a:r>
            <a:r>
              <a:rPr lang="ko-KR" altLang="en-US" dirty="0"/>
              <a:t>간 배압 조절 기능이 있어서</a:t>
            </a:r>
            <a:r>
              <a:rPr lang="en-US" altLang="ko-KR" dirty="0"/>
              <a:t>,</a:t>
            </a:r>
            <a:r>
              <a:rPr lang="ko-KR" altLang="en-US" dirty="0"/>
              <a:t> 궁극적으로 이벤트 </a:t>
            </a:r>
            <a:r>
              <a:rPr lang="ko-KR" altLang="en-US" dirty="0" err="1"/>
              <a:t>드리븐</a:t>
            </a:r>
            <a:r>
              <a:rPr lang="ko-KR" altLang="en-US" dirty="0"/>
              <a:t> 프로그래밍을 가능케 하고요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Coroutine </a:t>
            </a:r>
            <a:r>
              <a:rPr lang="ko-KR" altLang="en-US" dirty="0"/>
              <a:t>은 필요에 따라 일시 정지할 수 있는 프로그래밍을 통해</a:t>
            </a:r>
            <a:r>
              <a:rPr lang="en-US" altLang="ko-KR" dirty="0"/>
              <a:t>,</a:t>
            </a:r>
            <a:r>
              <a:rPr lang="ko-KR" altLang="en-US" dirty="0"/>
              <a:t> 궁극적으로 </a:t>
            </a:r>
            <a:r>
              <a:rPr lang="en-US" altLang="ko-KR" dirty="0" err="1"/>
              <a:t>cpu</a:t>
            </a:r>
            <a:r>
              <a:rPr lang="en-US" altLang="ko-KR" dirty="0"/>
              <a:t> </a:t>
            </a:r>
            <a:r>
              <a:rPr lang="ko-KR" altLang="en-US" dirty="0"/>
              <a:t>유휴시간을 최소화 </a:t>
            </a:r>
            <a:r>
              <a:rPr lang="ko-KR" altLang="en-US" dirty="0" err="1"/>
              <a:t>하려는게</a:t>
            </a:r>
            <a:r>
              <a:rPr lang="ko-KR" altLang="en-US" dirty="0"/>
              <a:t> 목적입니다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43B46-72FF-4656-838A-691B9EB329E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493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10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87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454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8459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410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4366" y="1356118"/>
            <a:ext cx="6858000" cy="629841"/>
          </a:xfrm>
        </p:spPr>
        <p:txBody>
          <a:bodyPr anchor="ctr" anchorCtr="0"/>
          <a:lstStyle>
            <a:lvl1pPr algn="r">
              <a:defRPr sz="280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4365" y="2001434"/>
            <a:ext cx="6858000" cy="377428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en-US" sz="1300" dirty="0"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  <a:cs typeface="+mj-cs"/>
              </a:defRPr>
            </a:lvl1pPr>
          </a:lstStyle>
          <a:p>
            <a:pPr lvl="0" algn="r">
              <a:spcBef>
                <a:spcPct val="0"/>
              </a:spcBef>
              <a:buNone/>
            </a:pPr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08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81030"/>
            <a:ext cx="7886700" cy="433387"/>
          </a:xfrm>
        </p:spPr>
        <p:txBody>
          <a:bodyPr lIns="0" anchor="t" anchorCtr="0"/>
          <a:lstStyle>
            <a:lvl1pPr>
              <a:defRPr sz="1100">
                <a:latin typeface="Spoqa Han Sans Neo Bold" panose="020B0800000000000000" pitchFamily="50" charset="-127"/>
                <a:ea typeface="Spoqa Han Sans Neo Bold" panose="020B0800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1575"/>
            <a:ext cx="7886700" cy="3971924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1pPr>
            <a:lvl2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2pPr>
            <a:lvl3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3pPr>
            <a:lvl4pPr>
              <a:lnSpc>
                <a:spcPct val="150000"/>
              </a:lnSpc>
              <a:defRPr lang="ko-KR" altLang="en-US" dirty="0" smtClean="0">
                <a:latin typeface="Spoqa Han Sans Neo Medium" pitchFamily="2" charset="-127"/>
                <a:ea typeface="Spoqa Han Sans Neo Medium" pitchFamily="2" charset="-127"/>
              </a:defRPr>
            </a:lvl4pPr>
            <a:lvl5pPr>
              <a:lnSpc>
                <a:spcPct val="150000"/>
              </a:lnSpc>
              <a:defRPr lang="en-US" dirty="0">
                <a:latin typeface="Spoqa Han Sans Neo Medium" pitchFamily="2" charset="-127"/>
                <a:ea typeface="Spoqa Han Sans Neo Medium" pitchFamily="2" charset="-127"/>
              </a:defRPr>
            </a:lvl5pPr>
          </a:lstStyle>
          <a:p>
            <a:pPr marL="0" lvl="0" indent="0">
              <a:spcAft>
                <a:spcPts val="800"/>
              </a:spcAft>
              <a:buNone/>
            </a:pPr>
            <a:r>
              <a:rPr lang="ko-KR" altLang="en-US" dirty="0"/>
              <a:t>마스터 텍스트 스타일을 편집하려면 클릭</a:t>
            </a:r>
          </a:p>
          <a:p>
            <a:pPr marL="357188" lvl="1">
              <a:spcAft>
                <a:spcPts val="800"/>
              </a:spcAft>
            </a:pPr>
            <a:r>
              <a:rPr lang="ko-KR" altLang="en-US" dirty="0"/>
              <a:t>두 번째 수준</a:t>
            </a:r>
          </a:p>
          <a:p>
            <a:pPr marL="536575" lvl="2">
              <a:spcAft>
                <a:spcPts val="800"/>
              </a:spcAft>
            </a:pPr>
            <a:r>
              <a:rPr lang="ko-KR" altLang="en-US" dirty="0"/>
              <a:t>세 번째 수준</a:t>
            </a:r>
          </a:p>
          <a:p>
            <a:pPr marL="714375" lvl="3">
              <a:spcAft>
                <a:spcPts val="800"/>
              </a:spcAft>
            </a:pPr>
            <a:r>
              <a:rPr lang="ko-KR" altLang="en-US" dirty="0"/>
              <a:t>네 번째 수준</a:t>
            </a:r>
          </a:p>
          <a:p>
            <a:pPr marL="900113" lvl="4">
              <a:spcAft>
                <a:spcPts val="800"/>
              </a:spcAft>
            </a:pPr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648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581033"/>
            <a:ext cx="7886700" cy="533396"/>
          </a:xfrm>
          <a:prstGeom prst="rect">
            <a:avLst/>
          </a:prstGeom>
        </p:spPr>
        <p:txBody>
          <a:bodyPr vert="horz" lIns="0" tIns="45720" rIns="91440" bIns="45720" rtlCol="0" anchor="t" anchorCtr="0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00150"/>
            <a:ext cx="7886700" cy="3943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spcAft>
                <a:spcPts val="800"/>
              </a:spcAft>
              <a:buNone/>
            </a:pPr>
            <a:r>
              <a:rPr lang="ko-KR" altLang="en-US" dirty="0"/>
              <a:t>마스터 텍스트 스타일을 편집하려면 클릭</a:t>
            </a:r>
          </a:p>
          <a:p>
            <a:pPr marL="357188" lvl="1">
              <a:spcAft>
                <a:spcPts val="800"/>
              </a:spcAft>
            </a:pPr>
            <a:r>
              <a:rPr lang="ko-KR" altLang="en-US" dirty="0"/>
              <a:t>두 번째 수준</a:t>
            </a:r>
          </a:p>
          <a:p>
            <a:pPr marL="536575" lvl="2">
              <a:spcAft>
                <a:spcPts val="800"/>
              </a:spcAft>
            </a:pPr>
            <a:r>
              <a:rPr lang="ko-KR" altLang="en-US" dirty="0"/>
              <a:t>세 번째 수준</a:t>
            </a:r>
          </a:p>
          <a:p>
            <a:pPr marL="714375" lvl="3">
              <a:spcAft>
                <a:spcPts val="800"/>
              </a:spcAft>
            </a:pPr>
            <a:r>
              <a:rPr lang="ko-KR" altLang="en-US" dirty="0"/>
              <a:t>네 번째 수준</a:t>
            </a:r>
          </a:p>
          <a:p>
            <a:pPr marL="900113" lvl="4">
              <a:spcAft>
                <a:spcPts val="800"/>
              </a:spcAft>
            </a:pPr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9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9" r:id="rId2"/>
    <p:sldLayoutId id="2147483670" r:id="rId3"/>
    <p:sldLayoutId id="2147483671" r:id="rId4"/>
    <p:sldLayoutId id="2147483672" r:id="rId5"/>
    <p:sldLayoutId id="2147483668" r:id="rId6"/>
    <p:sldLayoutId id="2147483667" r:id="rId7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lang="en-US" altLang="en-US" sz="1100" kern="1200" dirty="0">
          <a:solidFill>
            <a:schemeClr val="tx1"/>
          </a:solidFill>
          <a:latin typeface="Spoqa Han Sans Neo Bold" panose="020B0800000000000000" pitchFamily="50" charset="-127"/>
          <a:ea typeface="Spoqa Han Sans Neo Bold" panose="020B0800000000000000" pitchFamily="50" charset="-127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150000"/>
        </a:lnSpc>
        <a:spcBef>
          <a:spcPts val="750"/>
        </a:spcBef>
        <a:buFont typeface="Arial" panose="020B0604020202020204" pitchFamily="34" charset="0"/>
        <a:buChar char="•"/>
        <a:defRPr lang="ko-KR" altLang="en-US" sz="21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1pPr>
      <a:lvl2pPr marL="5143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8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2pPr>
      <a:lvl3pPr marL="8572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50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3pPr>
      <a:lvl4pPr marL="12001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ko-KR" altLang="en-US" sz="1350" kern="1200" dirty="0" smtClean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4pPr>
      <a:lvl5pPr marL="15430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lang="en-US" altLang="en-US" sz="1350" kern="1200" dirty="0">
          <a:solidFill>
            <a:schemeClr val="tx1"/>
          </a:solidFill>
          <a:latin typeface="Spoqa Han Sans Neo Medium" pitchFamily="2" charset="-127"/>
          <a:ea typeface="Spoqa Han Sans Neo Medium" pitchFamily="2" charset="-127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witter.com/akarnokd/status/979732723152687106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EC%BD%94%EB%A3%A8%ED%8B%B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en.wikipedia.org/wiki/Coroutine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ing-projects/spring-framework/wiki/What%27s-New-in-Spring-Framework-5.x#whats-new-in-version-52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hyperlink" Target="https://start.spring.io/#!type=gradle-project-kotlin&amp;language=kotlin&amp;platformVersion=3.1.2&amp;packaging=jar&amp;jvmVersion=17&amp;groupId=dev.fastcampus&amp;artifactId=webflux.coroutine&amp;name=webflux.coroutine&amp;description=spring%20boot%20coroutine&amp;packageName=dev.fastcampus.webflux.coroutine&amp;dependencies=webflux,data-r2dbc,h2,mariadb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otest.io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otest.io/docs/extensions/spring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구현 </a:t>
            </a:r>
            <a:r>
              <a:rPr lang="en-US" altLang="ko-KR" sz="2000" b="1" dirty="0"/>
              <a:t>(Spring Coroutine)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1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</p:spTree>
    <p:extLst>
      <p:ext uri="{BB962C8B-B14F-4D97-AF65-F5344CB8AC3E}">
        <p14:creationId xmlns:p14="http://schemas.microsoft.com/office/powerpoint/2010/main" val="226211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Learning Curve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4EAF8F-8A21-54E3-E572-7FD711B9C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17" y="1795345"/>
            <a:ext cx="4224963" cy="3189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91BFAF-A75A-10F4-5AD1-1A45773399E4}"/>
              </a:ext>
            </a:extLst>
          </p:cNvPr>
          <p:cNvSpPr txBox="1"/>
          <p:nvPr/>
        </p:nvSpPr>
        <p:spPr>
          <a:xfrm>
            <a:off x="5018049" y="4662935"/>
            <a:ext cx="41259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hlinkClick r:id="rId4"/>
              </a:rPr>
              <a:t>https://twitter.com/akarnokd/status/979732723152687106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EA06B-8368-6910-66E9-55387357E1D8}"/>
              </a:ext>
            </a:extLst>
          </p:cNvPr>
          <p:cNvSpPr txBox="1"/>
          <p:nvPr/>
        </p:nvSpPr>
        <p:spPr>
          <a:xfrm>
            <a:off x="5319132" y="4401325"/>
            <a:ext cx="16546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2018.03.30, Davie </a:t>
            </a:r>
            <a:r>
              <a:rPr lang="en-US" altLang="ko-KR" sz="1100" dirty="0" err="1"/>
              <a:t>Karnok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58353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구현 </a:t>
            </a:r>
            <a:r>
              <a:rPr lang="en-US" altLang="ko-KR" sz="2000" b="1" dirty="0"/>
              <a:t>(Spring Coroutine)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2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en-US" altLang="ko-KR" dirty="0"/>
              <a:t>Coroutine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4118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Coroutine !</a:t>
            </a:r>
          </a:p>
          <a:p>
            <a:pPr lvl="1"/>
            <a:r>
              <a:rPr lang="ko-KR" altLang="en-US" dirty="0"/>
              <a:t>필요에 따라 함수를 </a:t>
            </a:r>
            <a:r>
              <a:rPr lang="ko-KR" altLang="en-US" b="1" u="sng" dirty="0"/>
              <a:t>일시 정지</a:t>
            </a:r>
            <a:r>
              <a:rPr lang="en-US" altLang="ko-KR" baseline="30000" dirty="0"/>
              <a:t>suspend</a:t>
            </a:r>
            <a:r>
              <a:rPr lang="ko-KR" altLang="en-US" dirty="0"/>
              <a:t>하고 </a:t>
            </a:r>
            <a:r>
              <a:rPr lang="ko-KR" altLang="en-US" b="1" u="sng" dirty="0"/>
              <a:t>재개</a:t>
            </a:r>
            <a:r>
              <a:rPr lang="en-US" altLang="ko-KR" baseline="30000" dirty="0"/>
              <a:t>resume</a:t>
            </a:r>
            <a:r>
              <a:rPr lang="ko-KR" altLang="en-US" dirty="0"/>
              <a:t>할 수 있는 구성요소</a:t>
            </a:r>
            <a:endParaRPr lang="en-US" altLang="ko-KR" dirty="0"/>
          </a:p>
          <a:p>
            <a:pPr lvl="2"/>
            <a:r>
              <a:rPr lang="en-US" altLang="ko-KR" dirty="0"/>
              <a:t>an instance of </a:t>
            </a:r>
            <a:r>
              <a:rPr lang="en-US" altLang="ko-KR" b="1" u="sng" dirty="0" err="1"/>
              <a:t>suspendable</a:t>
            </a:r>
            <a:r>
              <a:rPr lang="en-US" altLang="ko-KR" dirty="0"/>
              <a:t> computation</a:t>
            </a:r>
          </a:p>
          <a:p>
            <a:pPr lvl="1"/>
            <a:r>
              <a:rPr lang="ko-KR" altLang="en-US" dirty="0"/>
              <a:t>비선점형 </a:t>
            </a:r>
            <a:r>
              <a:rPr lang="en-US" altLang="ko-KR" dirty="0"/>
              <a:t>Multi-Tasking</a:t>
            </a:r>
            <a:r>
              <a:rPr lang="ko-KR" altLang="en-US" dirty="0"/>
              <a:t> </a:t>
            </a:r>
            <a:r>
              <a:rPr lang="en-US" altLang="ko-KR" dirty="0"/>
              <a:t>(≠ Multi-Thread)</a:t>
            </a:r>
          </a:p>
          <a:p>
            <a:pPr lvl="2"/>
            <a:r>
              <a:rPr lang="en-US" altLang="ko-KR" dirty="0"/>
              <a:t>Blocking</a:t>
            </a:r>
            <a:r>
              <a:rPr lang="ko-KR" altLang="en-US" dirty="0"/>
              <a:t> 작업을 기다리는 동안 다른 작업을 먼저 처리함으로써</a:t>
            </a:r>
            <a:br>
              <a:rPr lang="en-US" altLang="ko-KR" dirty="0"/>
            </a:br>
            <a:r>
              <a:rPr lang="en-US" altLang="ko-KR" dirty="0"/>
              <a:t>CPU</a:t>
            </a:r>
            <a:r>
              <a:rPr lang="ko-KR" altLang="en-US" dirty="0"/>
              <a:t>의 유휴 시간 최소화</a:t>
            </a:r>
            <a:endParaRPr lang="en-US" altLang="ko-KR" dirty="0"/>
          </a:p>
          <a:p>
            <a:pPr lvl="1"/>
            <a:r>
              <a:rPr lang="en-US" altLang="ko-KR" dirty="0"/>
              <a:t>named by Melvin Conway, 1958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18EF0-F1B6-612C-1FF1-0C3E619F2ED5}"/>
              </a:ext>
            </a:extLst>
          </p:cNvPr>
          <p:cNvSpPr txBox="1"/>
          <p:nvPr/>
        </p:nvSpPr>
        <p:spPr>
          <a:xfrm>
            <a:off x="713678" y="477366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effectLst/>
                <a:hlinkClick r:id="rId3"/>
              </a:rPr>
              <a:t>https://namu.wiki/w/</a:t>
            </a:r>
            <a:r>
              <a:rPr lang="ko-KR" altLang="en-US" sz="1400" dirty="0" err="1">
                <a:effectLst/>
                <a:hlinkClick r:id="rId3"/>
              </a:rPr>
              <a:t>코루틴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78D164-C829-DEA2-D970-00F7ABEEBE6C}"/>
              </a:ext>
            </a:extLst>
          </p:cNvPr>
          <p:cNvSpPr txBox="1"/>
          <p:nvPr/>
        </p:nvSpPr>
        <p:spPr>
          <a:xfrm>
            <a:off x="713678" y="443183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effectLst/>
                <a:hlinkClick r:id="rId4"/>
              </a:rPr>
              <a:t>https://en.wikipedia.org/wiki/Coroutine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3121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71575"/>
            <a:ext cx="3943350" cy="3971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Coroutine</a:t>
            </a:r>
          </a:p>
          <a:p>
            <a:pPr lvl="1"/>
            <a:r>
              <a:rPr lang="en-US" altLang="ko-KR" dirty="0"/>
              <a:t>C++ (C++20~)</a:t>
            </a:r>
          </a:p>
          <a:p>
            <a:pPr lvl="2"/>
            <a:r>
              <a:rPr lang="en-US" altLang="ko-KR" dirty="0" err="1"/>
              <a:t>stackless</a:t>
            </a:r>
            <a:r>
              <a:rPr lang="en-US" altLang="ko-KR" dirty="0"/>
              <a:t> coroutine</a:t>
            </a:r>
          </a:p>
          <a:p>
            <a:pPr lvl="1"/>
            <a:r>
              <a:rPr lang="en-US" altLang="ko-KR" dirty="0"/>
              <a:t>Rust (2018~)</a:t>
            </a:r>
          </a:p>
          <a:p>
            <a:pPr lvl="1"/>
            <a:r>
              <a:rPr lang="en-US" altLang="ko-KR" dirty="0"/>
              <a:t>GO</a:t>
            </a:r>
          </a:p>
          <a:p>
            <a:pPr lvl="2"/>
            <a:r>
              <a:rPr lang="en-US" altLang="ko-KR" dirty="0"/>
              <a:t>goroutine</a:t>
            </a:r>
          </a:p>
          <a:p>
            <a:pPr lvl="1"/>
            <a:r>
              <a:rPr lang="en-US" altLang="ko-KR" dirty="0" err="1"/>
              <a:t>Javascript</a:t>
            </a:r>
            <a:endParaRPr lang="en-US" altLang="ko-KR" dirty="0"/>
          </a:p>
          <a:p>
            <a:pPr lvl="2"/>
            <a:r>
              <a:rPr lang="en-US" altLang="ko-KR" dirty="0"/>
              <a:t>async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await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E654CB9D-F3C9-B18C-296A-802DDE9119EB}"/>
              </a:ext>
            </a:extLst>
          </p:cNvPr>
          <p:cNvSpPr txBox="1">
            <a:spLocks/>
          </p:cNvSpPr>
          <p:nvPr/>
        </p:nvSpPr>
        <p:spPr>
          <a:xfrm>
            <a:off x="4572000" y="1071217"/>
            <a:ext cx="3943350" cy="39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15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lang="ko-KR" altLang="en-US" sz="21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8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50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ko-KR" altLang="en-US" sz="1350" kern="1200" dirty="0" smtClean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15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lang="en-US" altLang="en-US" sz="1350" kern="1200" dirty="0">
                <a:solidFill>
                  <a:schemeClr val="tx1"/>
                </a:solidFill>
                <a:latin typeface="Spoqa Han Sans Neo Medium" pitchFamily="2" charset="-127"/>
                <a:ea typeface="Spoqa Han Sans Neo Medium" pitchFamily="2" charset="-127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lvl="1"/>
            <a:r>
              <a:rPr lang="en-US" altLang="ko-KR" dirty="0"/>
              <a:t>Kotlin (1.3~)</a:t>
            </a:r>
          </a:p>
          <a:p>
            <a:pPr lvl="1"/>
            <a:r>
              <a:rPr lang="en-US" altLang="ko-KR" dirty="0"/>
              <a:t>PHP (5.5~)</a:t>
            </a:r>
          </a:p>
          <a:p>
            <a:pPr lvl="1"/>
            <a:r>
              <a:rPr lang="en-US" altLang="ko-KR" dirty="0"/>
              <a:t>C# (2.0~)</a:t>
            </a:r>
          </a:p>
          <a:p>
            <a:pPr lvl="1"/>
            <a:r>
              <a:rPr lang="en-US" altLang="ko-KR" dirty="0"/>
              <a:t>Python (3.5~)</a:t>
            </a:r>
          </a:p>
          <a:p>
            <a:pPr lvl="1"/>
            <a:r>
              <a:rPr lang="en-US" altLang="ko-KR" dirty="0"/>
              <a:t>Lua</a:t>
            </a:r>
          </a:p>
          <a:p>
            <a:pPr lvl="2"/>
            <a:r>
              <a:rPr lang="en-US" dirty="0"/>
              <a:t>thread</a:t>
            </a:r>
          </a:p>
        </p:txBody>
      </p:sp>
    </p:spTree>
    <p:extLst>
      <p:ext uri="{BB962C8B-B14F-4D97-AF65-F5344CB8AC3E}">
        <p14:creationId xmlns:p14="http://schemas.microsoft.com/office/powerpoint/2010/main" val="3834206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CPS (Continuation Passing Style)</a:t>
            </a:r>
          </a:p>
          <a:p>
            <a:pPr lvl="1"/>
            <a:r>
              <a:rPr lang="ko-KR" altLang="en-US" dirty="0"/>
              <a:t>함수의 인자를 함수</a:t>
            </a:r>
            <a:r>
              <a:rPr lang="en-US" altLang="ko-KR" dirty="0"/>
              <a:t>(Continuation)</a:t>
            </a:r>
            <a:r>
              <a:rPr lang="ko-KR" altLang="en-US" dirty="0"/>
              <a:t>로 전달하는 패턴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691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6E7FA0-85CA-B531-0686-C03978ED1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22" y="1310616"/>
            <a:ext cx="3597429" cy="371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04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compiled by Kotlin</a:t>
            </a:r>
          </a:p>
          <a:p>
            <a:pPr lvl="1"/>
            <a:endParaRPr lang="ko-KR" altLang="en-US" sz="1200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53E25C4-9B9F-EDE0-F35F-F6FE8FA52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56" y="1958975"/>
            <a:ext cx="5151863" cy="8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53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Tagging label</a:t>
            </a:r>
          </a:p>
          <a:p>
            <a:pPr lvl="1"/>
            <a:endParaRPr lang="ko-KR" altLang="en-US" sz="1200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4289E9-4307-EEF9-6657-0D6B3872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96" y="1750740"/>
            <a:ext cx="4355006" cy="317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35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/>
              <a:t>Adding continuation</a:t>
            </a:r>
          </a:p>
          <a:p>
            <a:pPr lvl="1"/>
            <a:endParaRPr lang="ko-KR" altLang="en-US" sz="1200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014B94-23D0-4D0B-047E-02AFF14C6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40" y="1639229"/>
            <a:ext cx="5243781" cy="334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60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AE7218-72D2-042B-A870-17F0678DF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48" y="1215483"/>
            <a:ext cx="4541722" cy="3771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630565-47E2-335C-3021-5FB4AB6B75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77"/>
          <a:stretch/>
        </p:blipFill>
        <p:spPr>
          <a:xfrm>
            <a:off x="5514650" y="1215483"/>
            <a:ext cx="2610024" cy="23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2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Reactor </a:t>
            </a:r>
            <a:r>
              <a:rPr lang="ko-KR" altLang="en-US" dirty="0"/>
              <a:t>는 다루기 쉽나요 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기존 동기식 코드와 작성방식이 약간 다를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초기에는 어려울 수 있으나 </a:t>
            </a:r>
            <a:r>
              <a:rPr lang="en-US" altLang="ko-KR" dirty="0"/>
              <a:t>Reactor</a:t>
            </a:r>
            <a:r>
              <a:rPr lang="ko-KR" altLang="en-US" dirty="0"/>
              <a:t>와 반응형 프로그래밍 패턴에 익숙해지면</a:t>
            </a:r>
            <a:br>
              <a:rPr lang="en-US" altLang="ko-KR" dirty="0"/>
            </a:br>
            <a:r>
              <a:rPr lang="ko-KR" altLang="en-US" dirty="0"/>
              <a:t>코드가 더욱 세련되고 확장성이 높아질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반응형 프로그래밍은 높은 성능과 확장성을 제공하여 대규모 어플리케이션을 만드는 데 도움이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395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A131C1-A6B9-CEB7-199B-610C4698E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50" y="1237784"/>
            <a:ext cx="3858450" cy="30250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DAE8C1-A3FD-DBA7-220C-1DEFFB63A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750" y="1237784"/>
            <a:ext cx="3915294" cy="265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58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Coroutine </a:t>
            </a:r>
            <a:r>
              <a:rPr lang="ko-KR" altLang="en-US" dirty="0"/>
              <a:t>이란 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Kotlin Coroutine </a:t>
            </a:r>
            <a:r>
              <a:rPr lang="ko-KR" altLang="en-US" dirty="0"/>
              <a:t>의 </a:t>
            </a:r>
            <a:r>
              <a:rPr lang="en-US" altLang="ko-KR" dirty="0"/>
              <a:t>suspend </a:t>
            </a:r>
            <a:r>
              <a:rPr lang="ko-KR" altLang="en-US" dirty="0"/>
              <a:t>함수는</a:t>
            </a:r>
            <a:endParaRPr lang="en-US" altLang="ko-KR" dirty="0"/>
          </a:p>
          <a:p>
            <a:pPr lvl="1"/>
            <a:r>
              <a:rPr lang="en-US" altLang="ko-KR" dirty="0"/>
              <a:t>Kotlin compiler</a:t>
            </a:r>
            <a:r>
              <a:rPr lang="ko-KR" altLang="en-US" dirty="0"/>
              <a:t>에 의해 </a:t>
            </a:r>
            <a:r>
              <a:rPr lang="en-US" altLang="ko-KR" dirty="0"/>
              <a:t>CPS </a:t>
            </a:r>
            <a:r>
              <a:rPr lang="ko-KR" altLang="en-US" dirty="0"/>
              <a:t>패턴으로 변환</a:t>
            </a:r>
            <a:endParaRPr lang="en-US" altLang="ko-KR" dirty="0"/>
          </a:p>
          <a:p>
            <a:pPr lvl="1"/>
            <a:r>
              <a:rPr lang="en-US" altLang="ko-KR" dirty="0"/>
              <a:t>coroutine dispatcher </a:t>
            </a:r>
            <a:r>
              <a:rPr lang="ko-KR" altLang="en-US" dirty="0"/>
              <a:t>에 의해 실행 또는 재개</a:t>
            </a:r>
            <a:endParaRPr lang="en-US" altLang="ko-KR" dirty="0"/>
          </a:p>
          <a:p>
            <a:pPr lvl="1"/>
            <a:r>
              <a:rPr lang="en-US" altLang="ko-KR" dirty="0"/>
              <a:t>suspend </a:t>
            </a:r>
            <a:r>
              <a:rPr lang="ko-KR" altLang="en-US" dirty="0"/>
              <a:t>함수는 중단 지점까지 비선점형으로 동작</a:t>
            </a:r>
            <a:endParaRPr lang="en-US" altLang="ko-KR" dirty="0"/>
          </a:p>
          <a:p>
            <a:pPr lvl="2"/>
            <a:r>
              <a:rPr lang="en-US" altLang="ko-KR" dirty="0"/>
              <a:t>thread</a:t>
            </a:r>
            <a:r>
              <a:rPr lang="ko-KR" altLang="en-US" dirty="0"/>
              <a:t>는 실행 스케줄이 </a:t>
            </a:r>
            <a:r>
              <a:rPr lang="en-US" altLang="ko-KR" dirty="0"/>
              <a:t>kernel</a:t>
            </a:r>
            <a:r>
              <a:rPr lang="ko-KR" altLang="en-US" dirty="0"/>
              <a:t>에 의해 제어됨</a:t>
            </a:r>
            <a:endParaRPr lang="en-US" altLang="ko-KR" dirty="0"/>
          </a:p>
          <a:p>
            <a:pPr lvl="1"/>
            <a:r>
              <a:rPr lang="en-US" altLang="ko-KR" dirty="0"/>
              <a:t>Context</a:t>
            </a:r>
            <a:r>
              <a:rPr lang="ko-KR" altLang="en-US" dirty="0"/>
              <a:t>는 </a:t>
            </a:r>
            <a:r>
              <a:rPr lang="en-US" altLang="ko-KR" dirty="0"/>
              <a:t>continuation</a:t>
            </a:r>
            <a:r>
              <a:rPr lang="ko-KR" altLang="en-US" dirty="0"/>
              <a:t>이라는 </a:t>
            </a:r>
            <a:r>
              <a:rPr lang="en-US" altLang="ko-KR" dirty="0"/>
              <a:t>parameter </a:t>
            </a:r>
            <a:r>
              <a:rPr lang="ko-KR" altLang="en-US" dirty="0"/>
              <a:t>형태로 전달</a:t>
            </a:r>
            <a:endParaRPr lang="en-US" altLang="ko-KR" dirty="0"/>
          </a:p>
          <a:p>
            <a:pPr lvl="2"/>
            <a:r>
              <a:rPr lang="en-US" altLang="ko-KR" dirty="0"/>
              <a:t>thread context switching </a:t>
            </a:r>
            <a:r>
              <a:rPr lang="ko-KR" altLang="en-US" dirty="0"/>
              <a:t>발생하지 않음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Coroutine </a:t>
            </a:r>
            <a:r>
              <a:rPr lang="ko-KR" altLang="en-US" sz="800" dirty="0">
                <a:solidFill>
                  <a:schemeClr val="bg1"/>
                </a:solidFill>
              </a:rPr>
              <a:t>이란 </a:t>
            </a:r>
            <a:r>
              <a:rPr lang="en-US" altLang="ko-KR" sz="800" dirty="0">
                <a:solidFill>
                  <a:schemeClr val="bg1"/>
                </a:solidFill>
              </a:rPr>
              <a:t>?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956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구현 </a:t>
            </a:r>
            <a:r>
              <a:rPr lang="en-US" altLang="ko-KR" sz="2000" b="1" dirty="0"/>
              <a:t>(Spring Coroutine)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3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ko-KR" altLang="en-US" dirty="0"/>
              <a:t>소개 및 환경구성</a:t>
            </a:r>
          </a:p>
        </p:txBody>
      </p:sp>
    </p:spTree>
    <p:extLst>
      <p:ext uri="{BB962C8B-B14F-4D97-AF65-F5344CB8AC3E}">
        <p14:creationId xmlns:p14="http://schemas.microsoft.com/office/powerpoint/2010/main" val="912381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Spring </a:t>
            </a:r>
            <a:r>
              <a:rPr lang="en-US" altLang="ko-KR" dirty="0" err="1"/>
              <a:t>Webflux</a:t>
            </a:r>
            <a:r>
              <a:rPr lang="en-US" altLang="ko-KR" dirty="0"/>
              <a:t> for Coroutine</a:t>
            </a:r>
          </a:p>
          <a:p>
            <a:pPr lvl="1"/>
            <a:r>
              <a:rPr lang="en-US" altLang="ko-KR" dirty="0"/>
              <a:t>from Spring 5.2 (2019.11.04)</a:t>
            </a:r>
          </a:p>
          <a:p>
            <a:pPr lvl="2"/>
            <a:r>
              <a:rPr lang="en-US" altLang="ko-KR" sz="900" dirty="0">
                <a:effectLst/>
                <a:hlinkClick r:id="rId3"/>
              </a:rPr>
              <a:t>https://github.com/spring-projects/spring-framework/wiki/What's-New-in-Spring-Framework-5.x#whats-new-in-version-52</a:t>
            </a:r>
            <a:endParaRPr lang="en-US" altLang="ko-KR" sz="900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66889A-2B2E-FFC1-F0C3-2253F3FD1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868" y="2493690"/>
            <a:ext cx="3438168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95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4E59B2-0A3E-BA76-C934-D9730A2CDEE5}"/>
              </a:ext>
            </a:extLst>
          </p:cNvPr>
          <p:cNvSpPr/>
          <p:nvPr/>
        </p:nvSpPr>
        <p:spPr>
          <a:xfrm>
            <a:off x="2595964" y="1211846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WebFilter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org.springframework.web.server</a:t>
            </a:r>
            <a:endParaRPr lang="ko-KR" altLang="en-US" sz="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FBF3F0-5F1F-869B-3C3E-54533C0E5470}"/>
              </a:ext>
            </a:extLst>
          </p:cNvPr>
          <p:cNvSpPr/>
          <p:nvPr/>
        </p:nvSpPr>
        <p:spPr>
          <a:xfrm>
            <a:off x="2595963" y="1832603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DispatcherHandler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E5CF042-BCDD-4389-8E22-04D4EF253D2C}"/>
              </a:ext>
            </a:extLst>
          </p:cNvPr>
          <p:cNvSpPr/>
          <p:nvPr/>
        </p:nvSpPr>
        <p:spPr>
          <a:xfrm>
            <a:off x="2595962" y="2499813"/>
            <a:ext cx="1962615" cy="60023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RequestMapping</a:t>
            </a:r>
            <a:br>
              <a:rPr lang="en-US" altLang="ko-KR" sz="1400" dirty="0"/>
            </a:br>
            <a:r>
              <a:rPr lang="en-US" altLang="ko-KR" sz="1400" dirty="0" err="1"/>
              <a:t>HandlerAdapter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233DFBA-225E-531E-87B2-2372B9D4E7C4}"/>
              </a:ext>
            </a:extLst>
          </p:cNvPr>
          <p:cNvSpPr/>
          <p:nvPr/>
        </p:nvSpPr>
        <p:spPr>
          <a:xfrm>
            <a:off x="5235084" y="2583235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HandlerAdaptor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BDB7E81-B0EA-8D36-5DC4-060BA647ECD6}"/>
              </a:ext>
            </a:extLst>
          </p:cNvPr>
          <p:cNvSpPr/>
          <p:nvPr/>
        </p:nvSpPr>
        <p:spPr>
          <a:xfrm>
            <a:off x="2595962" y="3968054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CoroutinesUtils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org.springframework.core</a:t>
            </a:r>
            <a:endParaRPr lang="ko-KR" altLang="en-US" sz="8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FB92CF3-CE93-096D-FAE2-3474C912ECEA}"/>
              </a:ext>
            </a:extLst>
          </p:cNvPr>
          <p:cNvSpPr/>
          <p:nvPr/>
        </p:nvSpPr>
        <p:spPr>
          <a:xfrm>
            <a:off x="2595961" y="4621265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coroutine function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A0031EA-4DB6-CFAA-CD46-0F6A81BC483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3577271" y="1645233"/>
            <a:ext cx="1" cy="18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B932AB-25E4-B49E-763C-690EEB6A685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3577270" y="2265990"/>
            <a:ext cx="1" cy="23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13BBE9F-B0A8-02AA-9645-78974455081B}"/>
              </a:ext>
            </a:extLst>
          </p:cNvPr>
          <p:cNvCxnSpPr>
            <a:cxnSpLocks/>
            <a:stCxn id="31" idx="2"/>
            <a:endCxn id="13" idx="0"/>
          </p:cNvCxnSpPr>
          <p:nvPr/>
        </p:nvCxnSpPr>
        <p:spPr>
          <a:xfrm flipH="1">
            <a:off x="3577270" y="3754324"/>
            <a:ext cx="1" cy="21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5089332-8709-3072-A709-A1EBD9E79450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3577269" y="4401441"/>
            <a:ext cx="1" cy="21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11F8DBF-C473-EF22-890A-CF096AF0A5BF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558577" y="2799929"/>
            <a:ext cx="676507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D4A8D3-8223-617E-CB1A-D0287EF38692}"/>
              </a:ext>
            </a:extLst>
          </p:cNvPr>
          <p:cNvSpPr/>
          <p:nvPr/>
        </p:nvSpPr>
        <p:spPr>
          <a:xfrm>
            <a:off x="2595963" y="3320937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InvocableHandlerMethod</a:t>
            </a:r>
            <a:endParaRPr lang="en-US" altLang="ko-KR" sz="12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CC86FF8-B552-81BC-628C-AE44DFA547DA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>
            <a:off x="3577270" y="3100044"/>
            <a:ext cx="1" cy="220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23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4E59B2-0A3E-BA76-C934-D9730A2CDEE5}"/>
              </a:ext>
            </a:extLst>
          </p:cNvPr>
          <p:cNvSpPr/>
          <p:nvPr/>
        </p:nvSpPr>
        <p:spPr>
          <a:xfrm>
            <a:off x="744860" y="1211846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WebFilter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org.springframework.web.server</a:t>
            </a:r>
            <a:endParaRPr lang="ko-KR" altLang="en-US" sz="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FBF3F0-5F1F-869B-3C3E-54533C0E5470}"/>
              </a:ext>
            </a:extLst>
          </p:cNvPr>
          <p:cNvSpPr/>
          <p:nvPr/>
        </p:nvSpPr>
        <p:spPr>
          <a:xfrm>
            <a:off x="744859" y="1832603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DispatcherHandler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E5CF042-BCDD-4389-8E22-04D4EF253D2C}"/>
              </a:ext>
            </a:extLst>
          </p:cNvPr>
          <p:cNvSpPr/>
          <p:nvPr/>
        </p:nvSpPr>
        <p:spPr>
          <a:xfrm>
            <a:off x="744858" y="2499813"/>
            <a:ext cx="1962615" cy="60023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RequestMapping</a:t>
            </a:r>
            <a:br>
              <a:rPr lang="en-US" altLang="ko-KR" sz="1400" dirty="0"/>
            </a:br>
            <a:r>
              <a:rPr lang="en-US" altLang="ko-KR" sz="1400" dirty="0" err="1"/>
              <a:t>HandlerAdapter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BDB7E81-B0EA-8D36-5DC4-060BA647ECD6}"/>
              </a:ext>
            </a:extLst>
          </p:cNvPr>
          <p:cNvSpPr/>
          <p:nvPr/>
        </p:nvSpPr>
        <p:spPr>
          <a:xfrm>
            <a:off x="744858" y="3968054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CoroutinesUtils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org.springframework.core</a:t>
            </a:r>
            <a:endParaRPr lang="ko-KR" altLang="en-US" sz="8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FB92CF3-CE93-096D-FAE2-3474C912ECEA}"/>
              </a:ext>
            </a:extLst>
          </p:cNvPr>
          <p:cNvSpPr/>
          <p:nvPr/>
        </p:nvSpPr>
        <p:spPr>
          <a:xfrm>
            <a:off x="744857" y="4621265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coroutine function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A0031EA-4DB6-CFAA-CD46-0F6A81BC483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1726167" y="1645233"/>
            <a:ext cx="1" cy="18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B932AB-25E4-B49E-763C-690EEB6A685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1726166" y="2265990"/>
            <a:ext cx="1" cy="23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13BBE9F-B0A8-02AA-9645-78974455081B}"/>
              </a:ext>
            </a:extLst>
          </p:cNvPr>
          <p:cNvCxnSpPr>
            <a:cxnSpLocks/>
            <a:stCxn id="31" idx="2"/>
            <a:endCxn id="13" idx="0"/>
          </p:cNvCxnSpPr>
          <p:nvPr/>
        </p:nvCxnSpPr>
        <p:spPr>
          <a:xfrm flipH="1">
            <a:off x="1726166" y="3754324"/>
            <a:ext cx="1" cy="21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5089332-8709-3072-A709-A1EBD9E79450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1726165" y="4401441"/>
            <a:ext cx="1" cy="21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D4A8D3-8223-617E-CB1A-D0287EF38692}"/>
              </a:ext>
            </a:extLst>
          </p:cNvPr>
          <p:cNvSpPr/>
          <p:nvPr/>
        </p:nvSpPr>
        <p:spPr>
          <a:xfrm>
            <a:off x="744859" y="3320937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InvocableHandlerMethod</a:t>
            </a:r>
            <a:endParaRPr lang="en-US" altLang="ko-KR" sz="12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CC86FF8-B552-81BC-628C-AE44DFA547DA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>
            <a:off x="1726166" y="3100044"/>
            <a:ext cx="1" cy="220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63EFC28-2898-AF93-8287-D35BEDBC3C05}"/>
              </a:ext>
            </a:extLst>
          </p:cNvPr>
          <p:cNvSpPr/>
          <p:nvPr/>
        </p:nvSpPr>
        <p:spPr>
          <a:xfrm>
            <a:off x="744856" y="2508643"/>
            <a:ext cx="1962615" cy="621986"/>
          </a:xfrm>
          <a:prstGeom prst="roundRect">
            <a:avLst/>
          </a:prstGeom>
          <a:noFill/>
          <a:ln w="57150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0BDAC5-87FB-624E-98EF-AA4F6BF485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297"/>
          <a:stretch/>
        </p:blipFill>
        <p:spPr>
          <a:xfrm>
            <a:off x="2863474" y="2466494"/>
            <a:ext cx="5716857" cy="214899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006DAFF-838B-16FD-66A3-571BD9B85C29}"/>
              </a:ext>
            </a:extLst>
          </p:cNvPr>
          <p:cNvSpPr/>
          <p:nvPr/>
        </p:nvSpPr>
        <p:spPr>
          <a:xfrm>
            <a:off x="3235326" y="3514725"/>
            <a:ext cx="3673474" cy="165100"/>
          </a:xfrm>
          <a:prstGeom prst="roundRect">
            <a:avLst/>
          </a:prstGeom>
          <a:noFill/>
          <a:ln w="28575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88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4E59B2-0A3E-BA76-C934-D9730A2CDEE5}"/>
              </a:ext>
            </a:extLst>
          </p:cNvPr>
          <p:cNvSpPr/>
          <p:nvPr/>
        </p:nvSpPr>
        <p:spPr>
          <a:xfrm>
            <a:off x="744860" y="1211846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WebFilter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org.springframework.web.server</a:t>
            </a:r>
            <a:endParaRPr lang="ko-KR" altLang="en-US" sz="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FBF3F0-5F1F-869B-3C3E-54533C0E5470}"/>
              </a:ext>
            </a:extLst>
          </p:cNvPr>
          <p:cNvSpPr/>
          <p:nvPr/>
        </p:nvSpPr>
        <p:spPr>
          <a:xfrm>
            <a:off x="744859" y="1832603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DispatcherHandler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E5CF042-BCDD-4389-8E22-04D4EF253D2C}"/>
              </a:ext>
            </a:extLst>
          </p:cNvPr>
          <p:cNvSpPr/>
          <p:nvPr/>
        </p:nvSpPr>
        <p:spPr>
          <a:xfrm>
            <a:off x="744858" y="2499813"/>
            <a:ext cx="1962615" cy="60023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RequestMapping</a:t>
            </a:r>
            <a:br>
              <a:rPr lang="en-US" altLang="ko-KR" sz="1400" dirty="0"/>
            </a:br>
            <a:r>
              <a:rPr lang="en-US" altLang="ko-KR" sz="1400" dirty="0" err="1"/>
              <a:t>HandlerAdapter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BDB7E81-B0EA-8D36-5DC4-060BA647ECD6}"/>
              </a:ext>
            </a:extLst>
          </p:cNvPr>
          <p:cNvSpPr/>
          <p:nvPr/>
        </p:nvSpPr>
        <p:spPr>
          <a:xfrm>
            <a:off x="744858" y="3968054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CoroutinesUtils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org.springframework.core</a:t>
            </a:r>
            <a:endParaRPr lang="ko-KR" altLang="en-US" sz="8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FB92CF3-CE93-096D-FAE2-3474C912ECEA}"/>
              </a:ext>
            </a:extLst>
          </p:cNvPr>
          <p:cNvSpPr/>
          <p:nvPr/>
        </p:nvSpPr>
        <p:spPr>
          <a:xfrm>
            <a:off x="744857" y="4621265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coroutine function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A0031EA-4DB6-CFAA-CD46-0F6A81BC483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1726167" y="1645233"/>
            <a:ext cx="1" cy="18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B932AB-25E4-B49E-763C-690EEB6A685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1726166" y="2265990"/>
            <a:ext cx="1" cy="23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13BBE9F-B0A8-02AA-9645-78974455081B}"/>
              </a:ext>
            </a:extLst>
          </p:cNvPr>
          <p:cNvCxnSpPr>
            <a:cxnSpLocks/>
            <a:stCxn id="31" idx="2"/>
            <a:endCxn id="13" idx="0"/>
          </p:cNvCxnSpPr>
          <p:nvPr/>
        </p:nvCxnSpPr>
        <p:spPr>
          <a:xfrm flipH="1">
            <a:off x="1726166" y="3754324"/>
            <a:ext cx="1" cy="21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5089332-8709-3072-A709-A1EBD9E79450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1726165" y="4401441"/>
            <a:ext cx="1" cy="21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D4A8D3-8223-617E-CB1A-D0287EF38692}"/>
              </a:ext>
            </a:extLst>
          </p:cNvPr>
          <p:cNvSpPr/>
          <p:nvPr/>
        </p:nvSpPr>
        <p:spPr>
          <a:xfrm>
            <a:off x="744859" y="3320937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InvocableHandlerMethod</a:t>
            </a:r>
            <a:endParaRPr lang="en-US" altLang="ko-KR" sz="12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CC86FF8-B552-81BC-628C-AE44DFA547DA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>
            <a:off x="1726166" y="3100044"/>
            <a:ext cx="1" cy="220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63EFC28-2898-AF93-8287-D35BEDBC3C05}"/>
              </a:ext>
            </a:extLst>
          </p:cNvPr>
          <p:cNvSpPr/>
          <p:nvPr/>
        </p:nvSpPr>
        <p:spPr>
          <a:xfrm>
            <a:off x="744856" y="3313774"/>
            <a:ext cx="1962615" cy="434456"/>
          </a:xfrm>
          <a:prstGeom prst="roundRect">
            <a:avLst/>
          </a:prstGeom>
          <a:noFill/>
          <a:ln w="57150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E27EA3-015D-0355-8BEB-70BE80265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01" y="1924050"/>
            <a:ext cx="5715928" cy="3098033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3D2557A-CD7C-0EB9-1284-FCE0882A7845}"/>
              </a:ext>
            </a:extLst>
          </p:cNvPr>
          <p:cNvSpPr/>
          <p:nvPr/>
        </p:nvSpPr>
        <p:spPr>
          <a:xfrm>
            <a:off x="3257550" y="2612230"/>
            <a:ext cx="4160284" cy="554833"/>
          </a:xfrm>
          <a:prstGeom prst="roundRect">
            <a:avLst>
              <a:gd name="adj" fmla="val 13606"/>
            </a:avLst>
          </a:prstGeom>
          <a:noFill/>
          <a:ln w="28575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23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4E59B2-0A3E-BA76-C934-D9730A2CDEE5}"/>
              </a:ext>
            </a:extLst>
          </p:cNvPr>
          <p:cNvSpPr/>
          <p:nvPr/>
        </p:nvSpPr>
        <p:spPr>
          <a:xfrm>
            <a:off x="744860" y="1211846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WebFilter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org.springframework.web.server</a:t>
            </a:r>
            <a:endParaRPr lang="ko-KR" altLang="en-US" sz="80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FBF3F0-5F1F-869B-3C3E-54533C0E5470}"/>
              </a:ext>
            </a:extLst>
          </p:cNvPr>
          <p:cNvSpPr/>
          <p:nvPr/>
        </p:nvSpPr>
        <p:spPr>
          <a:xfrm>
            <a:off x="744859" y="1832603"/>
            <a:ext cx="1962615" cy="43338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DispatcherHandler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E5CF042-BCDD-4389-8E22-04D4EF253D2C}"/>
              </a:ext>
            </a:extLst>
          </p:cNvPr>
          <p:cNvSpPr/>
          <p:nvPr/>
        </p:nvSpPr>
        <p:spPr>
          <a:xfrm>
            <a:off x="744858" y="2499813"/>
            <a:ext cx="1962615" cy="60023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RequestMapping</a:t>
            </a:r>
            <a:br>
              <a:rPr lang="en-US" altLang="ko-KR" sz="1400" dirty="0"/>
            </a:br>
            <a:r>
              <a:rPr lang="en-US" altLang="ko-KR" sz="1400" dirty="0" err="1"/>
              <a:t>HandlerAdapter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BDB7E81-B0EA-8D36-5DC4-060BA647ECD6}"/>
              </a:ext>
            </a:extLst>
          </p:cNvPr>
          <p:cNvSpPr/>
          <p:nvPr/>
        </p:nvSpPr>
        <p:spPr>
          <a:xfrm>
            <a:off x="744858" y="3968054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CoroutinesUtils</a:t>
            </a:r>
            <a:endParaRPr lang="en-US" altLang="ko-KR" sz="1400" dirty="0"/>
          </a:p>
          <a:p>
            <a:pPr algn="ctr"/>
            <a:r>
              <a:rPr lang="en-US" altLang="ko-KR" sz="800" dirty="0" err="1"/>
              <a:t>org.springframework.core</a:t>
            </a:r>
            <a:endParaRPr lang="ko-KR" altLang="en-US" sz="8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FB92CF3-CE93-096D-FAE2-3474C912ECEA}"/>
              </a:ext>
            </a:extLst>
          </p:cNvPr>
          <p:cNvSpPr/>
          <p:nvPr/>
        </p:nvSpPr>
        <p:spPr>
          <a:xfrm>
            <a:off x="744857" y="4621265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coroutine function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A0031EA-4DB6-CFAA-CD46-0F6A81BC483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1726167" y="1645233"/>
            <a:ext cx="1" cy="18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7B932AB-25E4-B49E-763C-690EEB6A6859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1726166" y="2265990"/>
            <a:ext cx="1" cy="233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13BBE9F-B0A8-02AA-9645-78974455081B}"/>
              </a:ext>
            </a:extLst>
          </p:cNvPr>
          <p:cNvCxnSpPr>
            <a:cxnSpLocks/>
            <a:stCxn id="31" idx="2"/>
            <a:endCxn id="13" idx="0"/>
          </p:cNvCxnSpPr>
          <p:nvPr/>
        </p:nvCxnSpPr>
        <p:spPr>
          <a:xfrm flipH="1">
            <a:off x="1726166" y="3754324"/>
            <a:ext cx="1" cy="213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5089332-8709-3072-A709-A1EBD9E79450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flipH="1">
            <a:off x="1726165" y="4401441"/>
            <a:ext cx="1" cy="21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2D4A8D3-8223-617E-CB1A-D0287EF38692}"/>
              </a:ext>
            </a:extLst>
          </p:cNvPr>
          <p:cNvSpPr/>
          <p:nvPr/>
        </p:nvSpPr>
        <p:spPr>
          <a:xfrm>
            <a:off x="744859" y="3320937"/>
            <a:ext cx="1962615" cy="43338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InvocableHandlerMethod</a:t>
            </a:r>
            <a:endParaRPr lang="en-US" altLang="ko-KR" sz="1200" dirty="0"/>
          </a:p>
          <a:p>
            <a:pPr algn="ctr"/>
            <a:r>
              <a:rPr lang="en-US" altLang="ko-KR" sz="800" dirty="0" err="1"/>
              <a:t>org.springframework.web.reactive</a:t>
            </a:r>
            <a:endParaRPr lang="ko-KR" altLang="en-US" sz="8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CC86FF8-B552-81BC-628C-AE44DFA547DA}"/>
              </a:ext>
            </a:extLst>
          </p:cNvPr>
          <p:cNvCxnSpPr>
            <a:cxnSpLocks/>
            <a:stCxn id="11" idx="2"/>
            <a:endCxn id="31" idx="0"/>
          </p:cNvCxnSpPr>
          <p:nvPr/>
        </p:nvCxnSpPr>
        <p:spPr>
          <a:xfrm>
            <a:off x="1726166" y="3100044"/>
            <a:ext cx="1" cy="220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63EFC28-2898-AF93-8287-D35BEDBC3C05}"/>
              </a:ext>
            </a:extLst>
          </p:cNvPr>
          <p:cNvSpPr/>
          <p:nvPr/>
        </p:nvSpPr>
        <p:spPr>
          <a:xfrm>
            <a:off x="744856" y="3971691"/>
            <a:ext cx="1962615" cy="434456"/>
          </a:xfrm>
          <a:prstGeom prst="roundRect">
            <a:avLst/>
          </a:prstGeom>
          <a:noFill/>
          <a:ln w="57150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71DDB2-B33F-9B1A-0275-585849D1B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0" t="144" r="10736" b="52363"/>
          <a:stretch/>
        </p:blipFill>
        <p:spPr>
          <a:xfrm>
            <a:off x="2842261" y="2994660"/>
            <a:ext cx="5870161" cy="205891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36A4138-B57E-A05F-23DE-335C474B1551}"/>
              </a:ext>
            </a:extLst>
          </p:cNvPr>
          <p:cNvSpPr/>
          <p:nvPr/>
        </p:nvSpPr>
        <p:spPr>
          <a:xfrm>
            <a:off x="2960370" y="3835178"/>
            <a:ext cx="5657850" cy="630142"/>
          </a:xfrm>
          <a:prstGeom prst="roundRect">
            <a:avLst>
              <a:gd name="adj" fmla="val 13606"/>
            </a:avLst>
          </a:prstGeom>
          <a:noFill/>
          <a:ln w="28575">
            <a:solidFill>
              <a:srgbClr val="ED4D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139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구현내용</a:t>
            </a:r>
            <a:endParaRPr lang="en-US" altLang="ko-KR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D204B-5E6E-B41A-E4C9-3CF4ADB9FA39}"/>
              </a:ext>
            </a:extLst>
          </p:cNvPr>
          <p:cNvSpPr txBox="1"/>
          <p:nvPr/>
        </p:nvSpPr>
        <p:spPr>
          <a:xfrm>
            <a:off x="4572000" y="2014406"/>
            <a:ext cx="6094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latin typeface="Spoqa Han Sans Neo Medium" pitchFamily="2" charset="-127"/>
                <a:ea typeface="Spoqa Han Sans Neo Medium" pitchFamily="2" charset="-127"/>
              </a:rPr>
              <a:t>API</a:t>
            </a:r>
            <a:endParaRPr lang="ko-KR" altLang="en-US" sz="2100" dirty="0">
              <a:latin typeface="Spoqa Han Sans Neo Medium" pitchFamily="2" charset="-127"/>
              <a:ea typeface="Spoqa Han Sans Neo Medium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9081F6-7C1F-033F-70EB-FE9BF669F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063" y="2423854"/>
            <a:ext cx="4249311" cy="25223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BE5B6E-1A60-94D9-187F-913C13992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03" y="2423854"/>
            <a:ext cx="3313233" cy="25223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D81F25-AA1B-5D79-2481-6935028480F3}"/>
              </a:ext>
            </a:extLst>
          </p:cNvPr>
          <p:cNvSpPr txBox="1"/>
          <p:nvPr/>
        </p:nvSpPr>
        <p:spPr>
          <a:xfrm>
            <a:off x="831495" y="1981792"/>
            <a:ext cx="117852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100" dirty="0">
                <a:latin typeface="Spoqa Han Sans Neo Medium" pitchFamily="2" charset="-127"/>
                <a:ea typeface="Spoqa Han Sans Neo Medium" pitchFamily="2" charset="-127"/>
              </a:rPr>
              <a:t>자료구조</a:t>
            </a:r>
          </a:p>
        </p:txBody>
      </p:sp>
    </p:spTree>
    <p:extLst>
      <p:ext uri="{BB962C8B-B14F-4D97-AF65-F5344CB8AC3E}">
        <p14:creationId xmlns:p14="http://schemas.microsoft.com/office/powerpoint/2010/main" val="824592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구현내용 및 개발환경 구성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Spring </a:t>
            </a:r>
            <a:r>
              <a:rPr lang="en-US" altLang="ko-KR" dirty="0" err="1"/>
              <a:t>initializr</a:t>
            </a:r>
            <a:endParaRPr lang="en-US" altLang="ko-KR" dirty="0"/>
          </a:p>
          <a:p>
            <a:pPr lvl="1"/>
            <a:r>
              <a:rPr lang="en-US" altLang="ko-KR" dirty="0">
                <a:effectLst/>
                <a:hlinkClick r:id="rId3"/>
              </a:rPr>
              <a:t>https://start.spring.io</a:t>
            </a:r>
            <a:endParaRPr lang="en-US" altLang="ko-KR" dirty="0">
              <a:effectLst/>
            </a:endParaRPr>
          </a:p>
          <a:p>
            <a:pPr marL="685800" lvl="2" indent="0">
              <a:buNone/>
            </a:pPr>
            <a:r>
              <a:rPr lang="en-US" altLang="ko-KR" sz="300" b="0" i="0" dirty="0">
                <a:solidFill>
                  <a:srgbClr val="000000"/>
                </a:solidFill>
                <a:effectLst/>
                <a:latin typeface="Metropolis"/>
                <a:hlinkClick r:id="rId4"/>
              </a:rPr>
              <a:t>https://start.spring.io/#!type=gradle-project-kotlin&amp;language=kotlin&amp;platformVersion=3.1.2&amp;packaging=jar&amp;jvmVersion=17&amp;groupId=dev.fastcampus&amp;artifactId=webflux.coroutine&amp;name=webflux.coroutine&amp;description=spring%20boot%20coroutine&amp;packageName=dev.fastcampus.webflux.coroutine&amp;dependencies=webflux,data-r2dbc,h2,mariadb</a:t>
            </a:r>
            <a:endParaRPr lang="en-US" altLang="ko-KR" sz="300" b="0" i="0" dirty="0">
              <a:solidFill>
                <a:srgbClr val="000000"/>
              </a:solidFill>
              <a:effectLst/>
              <a:latin typeface="Metropolis"/>
            </a:endParaRPr>
          </a:p>
          <a:p>
            <a:pPr lvl="2"/>
            <a:endParaRPr lang="en-US" altLang="ko-KR" sz="500" b="0" i="0" dirty="0">
              <a:solidFill>
                <a:srgbClr val="000000"/>
              </a:solidFill>
              <a:latin typeface="Metropolis"/>
            </a:endParaRPr>
          </a:p>
          <a:p>
            <a:pPr lvl="1"/>
            <a:endParaRPr lang="en-US" altLang="ko-KR" sz="800" b="0" i="0" dirty="0">
              <a:solidFill>
                <a:srgbClr val="000000"/>
              </a:solidFill>
              <a:effectLst/>
              <a:latin typeface="Metropolis"/>
            </a:endParaRP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소개 및 환경구성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2F4EEF-0499-B5EE-3E58-0D214E781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460" y="2366291"/>
            <a:ext cx="5423284" cy="266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41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간결성 </a:t>
            </a:r>
            <a:r>
              <a:rPr lang="en-US" altLang="ko-KR" dirty="0"/>
              <a:t>!?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C182F1-391D-AE78-AC04-213D1D88F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66" y="1788042"/>
            <a:ext cx="7481997" cy="230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88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6B29B-A1AE-E0C6-8543-753E63140B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/>
              <a:t>비동기 서비스 구현 </a:t>
            </a:r>
            <a:r>
              <a:rPr lang="en-US" altLang="ko-KR" sz="2000" b="1" dirty="0"/>
              <a:t>(Spring Coroutine)</a:t>
            </a:r>
            <a:endParaRPr lang="ko-KR" altLang="en-US" b="1" dirty="0"/>
          </a:p>
        </p:txBody>
      </p:sp>
      <p:sp>
        <p:nvSpPr>
          <p:cNvPr id="4" name="부제목 3">
            <a:extLst>
              <a:ext uri="{FF2B5EF4-FFF2-40B4-BE49-F238E27FC236}">
                <a16:creationId xmlns:a16="http://schemas.microsoft.com/office/drawing/2014/main" id="{7219E4B9-47F6-C7CA-B046-1256225C35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" b="1" dirty="0">
                <a:solidFill>
                  <a:srgbClr val="ED234B"/>
                </a:solidFill>
              </a:rPr>
              <a:t>4</a:t>
            </a:r>
            <a:r>
              <a:rPr lang="ko" altLang="ko-KR" b="1" dirty="0">
                <a:solidFill>
                  <a:srgbClr val="ED234B"/>
                </a:solidFill>
              </a:rPr>
              <a:t> </a:t>
            </a:r>
            <a:r>
              <a:rPr lang="ko-KR" altLang="en-US" dirty="0"/>
              <a:t>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2984680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altLang="ko-KR" dirty="0"/>
              <a:t>Hello world </a:t>
            </a:r>
            <a:r>
              <a:rPr lang="en-US" altLang="ko-KR"/>
              <a:t>API </a:t>
            </a:r>
            <a:r>
              <a:rPr lang="ko-KR" altLang="en-US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2848712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altLang="ko-KR" dirty="0"/>
              <a:t>CRUD </a:t>
            </a:r>
            <a:r>
              <a:rPr lang="ko-KR" altLang="en-US" dirty="0"/>
              <a:t>서비스 구현</a:t>
            </a:r>
          </a:p>
        </p:txBody>
      </p:sp>
    </p:spTree>
    <p:extLst>
      <p:ext uri="{BB962C8B-B14F-4D97-AF65-F5344CB8AC3E}">
        <p14:creationId xmlns:p14="http://schemas.microsoft.com/office/powerpoint/2010/main" val="1085195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altLang="ko-KR" dirty="0"/>
              <a:t>Unit</a:t>
            </a:r>
            <a:r>
              <a:rPr lang="ko-KR" altLang="en-US" dirty="0"/>
              <a:t> 테스트 </a:t>
            </a:r>
            <a:r>
              <a:rPr lang="en-US" altLang="ko-KR" dirty="0"/>
              <a:t>(</a:t>
            </a:r>
            <a:r>
              <a:rPr lang="en-US" altLang="ko-KR" dirty="0" err="1"/>
              <a:t>Kotest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313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Unit </a:t>
            </a:r>
            <a:r>
              <a:rPr lang="ko-KR" altLang="en-US" dirty="0"/>
              <a:t>테스트 </a:t>
            </a:r>
            <a:r>
              <a:rPr lang="en-US" altLang="ko-KR" dirty="0"/>
              <a:t>(</a:t>
            </a:r>
            <a:r>
              <a:rPr lang="en-US" altLang="ko-KR" dirty="0" err="1"/>
              <a:t>Kotest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Kotest</a:t>
            </a:r>
            <a:endParaRPr lang="en-US" altLang="ko-KR" dirty="0"/>
          </a:p>
          <a:p>
            <a:pPr lvl="1"/>
            <a:r>
              <a:rPr lang="en-US" altLang="ko-KR" dirty="0">
                <a:effectLst/>
                <a:hlinkClick r:id="rId3"/>
              </a:rPr>
              <a:t>https://kotest.io</a:t>
            </a:r>
            <a:endParaRPr lang="en-US" altLang="ko-KR" dirty="0">
              <a:effectLst/>
            </a:endParaRPr>
          </a:p>
          <a:p>
            <a:pPr lvl="1"/>
            <a:r>
              <a:rPr lang="en-US" altLang="ko-KR" dirty="0">
                <a:effectLst/>
                <a:hlinkClick r:id="rId4"/>
              </a:rPr>
              <a:t>https://kotest.io/docs/extensions/spring.html</a:t>
            </a:r>
            <a:endParaRPr lang="en-US" altLang="ko-KR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-KR" altLang="en-US" sz="800" dirty="0">
                <a:solidFill>
                  <a:schemeClr val="bg1"/>
                </a:solidFill>
              </a:rPr>
              <a:t>서비스 구현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47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간결성 </a:t>
            </a:r>
            <a:r>
              <a:rPr lang="en-US" altLang="ko-KR" dirty="0"/>
              <a:t>!?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837444-F403-A512-E3D5-2553C0780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84" y="1771650"/>
            <a:ext cx="7886700" cy="29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8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간결성 </a:t>
            </a:r>
            <a:r>
              <a:rPr lang="en-US" altLang="ko-KR" dirty="0"/>
              <a:t>!?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ACBFB0-23BD-70DA-813E-1C43F5D82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90" y="1815642"/>
            <a:ext cx="4962293" cy="14068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36EE21-61ED-71FC-43A4-E43460436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90" y="3485410"/>
            <a:ext cx="5609063" cy="1458356"/>
          </a:xfrm>
          <a:prstGeom prst="rect">
            <a:avLst/>
          </a:prstGeom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29149F9-01C0-363F-CA7F-5BE97BBA5C6E}"/>
              </a:ext>
            </a:extLst>
          </p:cNvPr>
          <p:cNvCxnSpPr>
            <a:stCxn id="5" idx="3"/>
            <a:endCxn id="10" idx="3"/>
          </p:cNvCxnSpPr>
          <p:nvPr/>
        </p:nvCxnSpPr>
        <p:spPr>
          <a:xfrm>
            <a:off x="5787483" y="2519047"/>
            <a:ext cx="646770" cy="1695541"/>
          </a:xfrm>
          <a:prstGeom prst="bentConnector3">
            <a:avLst>
              <a:gd name="adj1" fmla="val 18706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98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간결성 </a:t>
            </a:r>
            <a:r>
              <a:rPr lang="en-US" altLang="ko-KR" dirty="0"/>
              <a:t>!?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FFCE6A-64C7-D6B9-D739-8F08A390A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63" y="1735640"/>
            <a:ext cx="6474284" cy="306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74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간결성 </a:t>
            </a:r>
            <a:r>
              <a:rPr lang="en-US" altLang="ko-KR" dirty="0"/>
              <a:t>!?</a:t>
            </a:r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A745EE-4817-CDE3-138F-D1A8271E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32" y="1783861"/>
            <a:ext cx="7886700" cy="193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89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283F7C5-AF5C-DEEF-FC15-4B59CEF592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구현 실습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884C73A-BBA1-E6A6-DDF5-9A946E28E9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altLang="ko-KR" dirty="0" err="1"/>
              <a:t>Coffe</a:t>
            </a:r>
            <a:r>
              <a:rPr lang="en-US" altLang="ko-KR" dirty="0"/>
              <a:t> by Coroutine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484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1C1AA9-5E52-3A11-B3B3-447787E29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Reactor </a:t>
            </a:r>
            <a:r>
              <a:rPr lang="ko-KR" altLang="en-US" dirty="0"/>
              <a:t>구현의 난점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6317C-F28B-ECBE-0810-17736FC7D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Reactor </a:t>
            </a:r>
            <a:r>
              <a:rPr lang="ko-KR" altLang="en-US" dirty="0"/>
              <a:t>와 </a:t>
            </a:r>
            <a:r>
              <a:rPr lang="en-US" altLang="ko-KR" dirty="0"/>
              <a:t>Coroutine </a:t>
            </a:r>
            <a:r>
              <a:rPr lang="ko-KR" altLang="en-US" dirty="0"/>
              <a:t>은 다르다</a:t>
            </a:r>
            <a:endParaRPr lang="en-US" altLang="ko-KR" dirty="0"/>
          </a:p>
          <a:p>
            <a:pPr lvl="1"/>
            <a:r>
              <a:rPr lang="en-US" altLang="ko-KR" dirty="0"/>
              <a:t>Reactor</a:t>
            </a:r>
          </a:p>
          <a:p>
            <a:pPr lvl="2"/>
            <a:r>
              <a:rPr lang="en-US" altLang="ko-KR" dirty="0"/>
              <a:t>Non-Blocking IO + Backpressure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b="1" u="sng" dirty="0">
                <a:sym typeface="Wingdings" panose="05000000000000000000" pitchFamily="2" charset="2"/>
              </a:rPr>
              <a:t>Event Driven</a:t>
            </a:r>
            <a:r>
              <a:rPr lang="en-US" altLang="ko-KR" dirty="0">
                <a:sym typeface="Wingdings" panose="05000000000000000000" pitchFamily="2" charset="2"/>
              </a:rPr>
              <a:t> programming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Coroutine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Instance of </a:t>
            </a:r>
            <a:r>
              <a:rPr lang="en-US" altLang="ko-KR" b="1" u="sng" dirty="0" err="1">
                <a:sym typeface="Wingdings" panose="05000000000000000000" pitchFamily="2" charset="2"/>
              </a:rPr>
              <a:t>suspendable</a:t>
            </a:r>
            <a:r>
              <a:rPr lang="en-US" altLang="ko-KR" dirty="0">
                <a:sym typeface="Wingdings" panose="05000000000000000000" pitchFamily="2" charset="2"/>
              </a:rPr>
              <a:t> computation</a:t>
            </a:r>
            <a:endParaRPr lang="en-US" altLang="ko-KR" dirty="0"/>
          </a:p>
        </p:txBody>
      </p:sp>
      <p:sp>
        <p:nvSpPr>
          <p:cNvPr id="7" name="Google Shape;209;p30">
            <a:extLst>
              <a:ext uri="{FF2B5EF4-FFF2-40B4-BE49-F238E27FC236}">
                <a16:creationId xmlns:a16="http://schemas.microsoft.com/office/drawing/2014/main" id="{35F3E219-4EBB-8DE8-0966-E4317399395E}"/>
              </a:ext>
            </a:extLst>
          </p:cNvPr>
          <p:cNvSpPr/>
          <p:nvPr/>
        </p:nvSpPr>
        <p:spPr>
          <a:xfrm>
            <a:off x="7811013" y="528014"/>
            <a:ext cx="9525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ko" sz="12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500" dirty="0">
              <a:solidFill>
                <a:schemeClr val="bg1"/>
              </a:solidFill>
            </a:endParaRPr>
          </a:p>
        </p:txBody>
      </p:sp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8CB63A74-B5C7-DCAA-53F5-96E44004D694}"/>
              </a:ext>
            </a:extLst>
          </p:cNvPr>
          <p:cNvSpPr/>
          <p:nvPr/>
        </p:nvSpPr>
        <p:spPr>
          <a:xfrm>
            <a:off x="7811013" y="825047"/>
            <a:ext cx="9525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63500" marR="0" lvl="1" indent="0" algn="l" rtl="0"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800" dirty="0">
                <a:solidFill>
                  <a:schemeClr val="bg1"/>
                </a:solidFill>
              </a:rPr>
              <a:t>Reactor </a:t>
            </a:r>
            <a:r>
              <a:rPr lang="ko-KR" altLang="en-US" sz="800" dirty="0">
                <a:solidFill>
                  <a:schemeClr val="bg1"/>
                </a:solidFill>
              </a:rPr>
              <a:t>구현의 난점</a:t>
            </a:r>
            <a:endParaRPr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361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1041</TotalTime>
  <Words>1691</Words>
  <Application>Microsoft Office PowerPoint</Application>
  <PresentationFormat>화면 슬라이드 쇼(16:9)</PresentationFormat>
  <Paragraphs>373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Metropolis</vt:lpstr>
      <vt:lpstr>Spoqa Han Sans Neo Bold</vt:lpstr>
      <vt:lpstr>Spoqa Han Sans Neo Medium</vt:lpstr>
      <vt:lpstr>맑은 고딕</vt:lpstr>
      <vt:lpstr>Arial</vt:lpstr>
      <vt:lpstr>Calibri</vt:lpstr>
      <vt:lpstr>Office 테마</vt:lpstr>
      <vt:lpstr>비동기 서비스 구현 (Spring Coroutine)</vt:lpstr>
      <vt:lpstr>Reactor 구현의 난점</vt:lpstr>
      <vt:lpstr>Reactor 구현의 난점</vt:lpstr>
      <vt:lpstr>Reactor 구현의 난점</vt:lpstr>
      <vt:lpstr>Reactor 구현의 난점</vt:lpstr>
      <vt:lpstr>Reactor 구현의 난점</vt:lpstr>
      <vt:lpstr>Reactor 구현의 난점</vt:lpstr>
      <vt:lpstr>구현 실습</vt:lpstr>
      <vt:lpstr>Reactor 구현의 난점</vt:lpstr>
      <vt:lpstr>Reactor 구현의 난점</vt:lpstr>
      <vt:lpstr>비동기 서비스 구현 (Spring Coroutine)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Coroutine 이란 ?</vt:lpstr>
      <vt:lpstr>비동기 서비스 구현 (Spring Coroutine)</vt:lpstr>
      <vt:lpstr>구현내용 및 개발환경 구성</vt:lpstr>
      <vt:lpstr>구현내용 및 개발환경 구성</vt:lpstr>
      <vt:lpstr>구현내용 및 개발환경 구성</vt:lpstr>
      <vt:lpstr>구현내용 및 개발환경 구성</vt:lpstr>
      <vt:lpstr>구현내용 및 개발환경 구성</vt:lpstr>
      <vt:lpstr>구현내용 및 개발환경 구성</vt:lpstr>
      <vt:lpstr>구현내용 및 개발환경 구성</vt:lpstr>
      <vt:lpstr>비동기 서비스 구현 (Spring Coroutine)</vt:lpstr>
      <vt:lpstr>구현 실습</vt:lpstr>
      <vt:lpstr>구현 실습</vt:lpstr>
      <vt:lpstr>구현 실습</vt:lpstr>
      <vt:lpstr>Unit 테스트 (Kotest)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Jung Hwasu</dc:creator>
  <cp:lastModifiedBy>Jung Hwasu</cp:lastModifiedBy>
  <cp:revision>430</cp:revision>
  <dcterms:created xsi:type="dcterms:W3CDTF">2023-07-11T14:27:12Z</dcterms:created>
  <dcterms:modified xsi:type="dcterms:W3CDTF">2023-08-17T14:56:42Z</dcterms:modified>
</cp:coreProperties>
</file>